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6"/>
  </p:notesMasterIdLst>
  <p:sldIdLst>
    <p:sldId id="390" r:id="rId4"/>
    <p:sldId id="392" r:id="rId5"/>
    <p:sldId id="393" r:id="rId7"/>
    <p:sldId id="262" r:id="rId8"/>
    <p:sldId id="401" r:id="rId9"/>
    <p:sldId id="400" r:id="rId10"/>
    <p:sldId id="409" r:id="rId11"/>
    <p:sldId id="259" r:id="rId12"/>
    <p:sldId id="410" r:id="rId13"/>
    <p:sldId id="260" r:id="rId14"/>
    <p:sldId id="417" r:id="rId15"/>
    <p:sldId id="265" r:id="rId16"/>
    <p:sldId id="399" r:id="rId17"/>
    <p:sldId id="269" r:id="rId18"/>
    <p:sldId id="408" r:id="rId19"/>
  </p:sldIdLst>
  <p:sldSz cx="9144000" cy="6858000" type="screen4x3"/>
  <p:notesSz cx="6858000" cy="9144000"/>
  <p:custDataLst>
    <p:tags r:id="rId24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1" i="0" u="none" kern="1200" baseline="0">
        <a:solidFill>
          <a:schemeClr val="tx1"/>
        </a:solidFill>
        <a:latin typeface="Arial" panose="020B0604020202020204" pitchFamily="34" charset="0"/>
        <a:ea typeface="华文中宋" panose="0201060004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用户" initials="微软用户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FF3300"/>
    <a:srgbClr val="99CCFF"/>
    <a:srgbClr val="EAEAEA"/>
    <a:srgbClr val="969696"/>
    <a:srgbClr val="0000FF"/>
    <a:srgbClr val="336600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591"/>
    <p:restoredTop sz="96699"/>
  </p:normalViewPr>
  <p:slideViewPr>
    <p:cSldViewPr snapToObjects="1" showGuides="1">
      <p:cViewPr varScale="1">
        <p:scale>
          <a:sx n="77" d="100"/>
          <a:sy n="77" d="100"/>
        </p:scale>
        <p:origin x="1182" y="96"/>
      </p:cViewPr>
      <p:guideLst>
        <p:guide orient="horz" pos="213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5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5" Type="http://schemas.openxmlformats.org/officeDocument/2006/relationships/image" Target="../media/image7.wmf"/><Relationship Id="rId4" Type="http://schemas.openxmlformats.org/officeDocument/2006/relationships/image" Target="../media/image6.wmf"/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.wmf"/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561AA33-D87D-4660-8D5D-E15B69D497A1}" type="datetimeFigureOut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 smtClean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DCF9323-B3D3-444C-AEF9-C0C17C192C68}" type="slidenum">
              <a:rPr kumimoji="0" lang="zh-CN" altLang="en-US" sz="1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</a:fld>
            <a:endParaRPr kumimoji="0" lang="zh-CN" altLang="en-US" sz="12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8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b="0" dirty="0">
                <a:solidFill>
                  <a:srgbClr val="000000"/>
                </a:solidFill>
                <a:ea typeface="宋体" panose="02010600030101010101" pitchFamily="2" charset="-122"/>
              </a:rPr>
            </a:fld>
            <a:endParaRPr lang="zh-CN" altLang="en-US" sz="1200" b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b="0" dirty="0">
                <a:solidFill>
                  <a:srgbClr val="000000"/>
                </a:solidFill>
                <a:ea typeface="宋体" panose="02010600030101010101" pitchFamily="2" charset="-122"/>
              </a:rPr>
            </a:fld>
            <a:endParaRPr lang="zh-CN" altLang="en-US" sz="1200" b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p>
            <a:pPr lvl="0" eaLnBrk="1" hangingPunct="1">
              <a:spcBef>
                <a:spcPct val="0"/>
              </a:spcBef>
            </a:pPr>
            <a:endParaRPr lang="en-GB" altLang="zh-CN" dirty="0"/>
          </a:p>
        </p:txBody>
      </p:sp>
      <p:sp>
        <p:nvSpPr>
          <p:cNvPr id="61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/>
            <a:fld id="{9A0DB2DC-4C9A-4742-B13C-FB6460FD3503}" type="slidenum">
              <a:rPr lang="zh-CN" altLang="en-US" sz="1200" b="0" dirty="0">
                <a:solidFill>
                  <a:srgbClr val="000000"/>
                </a:solidFill>
                <a:ea typeface="宋体" panose="02010600030101010101" pitchFamily="2" charset="-122"/>
              </a:rPr>
            </a:fld>
            <a:endParaRPr lang="zh-CN" altLang="en-US" sz="1200" b="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F037ECE-1130-4A9C-A6D7-4F8B4040B7CB}" type="datetimeFigureOut"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</a:fld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E8766F2-438F-48D8-8B6C-E06D09EC9951}" type="slidenum"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</a:fld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F037ECE-1130-4A9C-A6D7-4F8B4040B7CB}" type="datetimeFigureOut"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</a:fld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3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0" y="0"/>
            <a:ext cx="0" cy="0"/>
          </a:xfrm>
        </p:spPr>
        <p:txBody>
          <a:bodyPr/>
          <a:lstStyle>
            <a:lvl1pPr eaLnBrk="1" hangingPunct="1"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E8766F2-438F-48D8-8B6C-E06D09EC9951}" type="slidenum"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</a:fld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40" descr="bj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134100"/>
            <a:ext cx="9144000" cy="7397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7" name="Group 20"/>
          <p:cNvGrpSpPr/>
          <p:nvPr userDrawn="1"/>
        </p:nvGrpSpPr>
        <p:grpSpPr>
          <a:xfrm>
            <a:off x="6805613" y="6415088"/>
            <a:ext cx="198437" cy="327025"/>
            <a:chOff x="3492" y="3902"/>
            <a:chExt cx="155" cy="257"/>
          </a:xfrm>
        </p:grpSpPr>
        <p:sp>
          <p:nvSpPr>
            <p:cNvPr id="462869" name="AutoShape 21">
              <a:hlinkClick r:id="" action="ppaction://hlinkshowjump?jump=lastslide"/>
            </p:cNvPr>
            <p:cNvSpPr>
              <a:spLocks noChangeArrowheads="1"/>
            </p:cNvSpPr>
            <p:nvPr/>
          </p:nvSpPr>
          <p:spPr bwMode="auto">
            <a:xfrm rot="5400000">
              <a:off x="3441" y="3953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Line 22">
              <a:hlinkClick r:id="" action="ppaction://hlinkshowjump?jump=lastslide"/>
            </p:cNvPr>
            <p:cNvSpPr/>
            <p:nvPr/>
          </p:nvSpPr>
          <p:spPr>
            <a:xfrm>
              <a:off x="3647" y="3923"/>
              <a:ext cx="0" cy="204"/>
            </a:xfrm>
            <a:prstGeom prst="line">
              <a:avLst/>
            </a:prstGeom>
            <a:ln w="28575" cap="flat" cmpd="sng">
              <a:solidFill>
                <a:srgbClr val="ACEAFE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678C98"/>
              </a:prstShdw>
            </a:effectLst>
          </p:spPr>
        </p:sp>
      </p:grpSp>
      <p:sp>
        <p:nvSpPr>
          <p:cNvPr id="462871" name="AutoShape 23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 rot="5400000">
            <a:off x="7471569" y="6479381"/>
            <a:ext cx="327025" cy="1984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2872" name="AutoShape 2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 rot="16200000">
            <a:off x="8019256" y="6479381"/>
            <a:ext cx="327025" cy="1984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30" name="Group 25"/>
          <p:cNvGrpSpPr/>
          <p:nvPr userDrawn="1"/>
        </p:nvGrpSpPr>
        <p:grpSpPr>
          <a:xfrm>
            <a:off x="8766175" y="6415088"/>
            <a:ext cx="198438" cy="327025"/>
            <a:chOff x="4558" y="3875"/>
            <a:chExt cx="155" cy="257"/>
          </a:xfrm>
        </p:grpSpPr>
        <p:sp>
          <p:nvSpPr>
            <p:cNvPr id="462874" name="AutoShape 26">
              <a:hlinkClick r:id="" action="ppaction://hlinkshowjump?jump=firstslide"/>
            </p:cNvPr>
            <p:cNvSpPr>
              <a:spLocks noChangeArrowheads="1"/>
            </p:cNvSpPr>
            <p:nvPr/>
          </p:nvSpPr>
          <p:spPr bwMode="auto">
            <a:xfrm rot="16200000">
              <a:off x="4507" y="3926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5" name="Line 27"/>
            <p:cNvSpPr/>
            <p:nvPr/>
          </p:nvSpPr>
          <p:spPr>
            <a:xfrm>
              <a:off x="4558" y="3896"/>
              <a:ext cx="0" cy="204"/>
            </a:xfrm>
            <a:prstGeom prst="line">
              <a:avLst/>
            </a:prstGeom>
            <a:ln w="28575" cap="flat" cmpd="sng">
              <a:solidFill>
                <a:srgbClr val="ACEAFE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678C98"/>
              </a:prstShdw>
            </a:effectLst>
          </p:spPr>
        </p:sp>
      </p:grpSp>
      <p:pic>
        <p:nvPicPr>
          <p:cNvPr id="1031" name="Picture 37" descr="bj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73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2" name="Rectangle 33"/>
          <p:cNvSpPr>
            <a:spLocks noChangeArrowheads="1"/>
          </p:cNvSpPr>
          <p:nvPr/>
        </p:nvSpPr>
        <p:spPr bwMode="auto">
          <a:xfrm>
            <a:off x="0" y="692150"/>
            <a:ext cx="9144000" cy="73025"/>
          </a:xfrm>
          <a:prstGeom prst="rect">
            <a:avLst/>
          </a:prstGeom>
          <a:gradFill rotWithShape="1">
            <a:gsLst>
              <a:gs pos="0">
                <a:srgbClr val="FF33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34"/>
          <p:cNvSpPr>
            <a:spLocks noChangeArrowheads="1"/>
          </p:cNvSpPr>
          <p:nvPr/>
        </p:nvSpPr>
        <p:spPr bwMode="auto">
          <a:xfrm>
            <a:off x="0" y="6173788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40" descr="bj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134100"/>
            <a:ext cx="9144000" cy="7397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027" name="Group 20"/>
          <p:cNvGrpSpPr/>
          <p:nvPr userDrawn="1"/>
        </p:nvGrpSpPr>
        <p:grpSpPr>
          <a:xfrm>
            <a:off x="6805613" y="6415088"/>
            <a:ext cx="198437" cy="327025"/>
            <a:chOff x="3492" y="3902"/>
            <a:chExt cx="155" cy="257"/>
          </a:xfrm>
        </p:grpSpPr>
        <p:sp>
          <p:nvSpPr>
            <p:cNvPr id="462869" name="AutoShape 21">
              <a:hlinkClick r:id="" action="ppaction://hlinkshowjump?jump=lastslide"/>
            </p:cNvPr>
            <p:cNvSpPr>
              <a:spLocks noChangeArrowheads="1"/>
            </p:cNvSpPr>
            <p:nvPr/>
          </p:nvSpPr>
          <p:spPr bwMode="auto">
            <a:xfrm rot="5400000">
              <a:off x="3441" y="3953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7" name="Line 22">
              <a:hlinkClick r:id="" action="ppaction://hlinkshowjump?jump=lastslide"/>
            </p:cNvPr>
            <p:cNvSpPr/>
            <p:nvPr/>
          </p:nvSpPr>
          <p:spPr>
            <a:xfrm>
              <a:off x="3647" y="3923"/>
              <a:ext cx="0" cy="204"/>
            </a:xfrm>
            <a:prstGeom prst="line">
              <a:avLst/>
            </a:prstGeom>
            <a:ln w="28575" cap="flat" cmpd="sng">
              <a:solidFill>
                <a:srgbClr val="ACEAFE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678C98"/>
              </a:prstShdw>
            </a:effectLst>
          </p:spPr>
        </p:sp>
      </p:grpSp>
      <p:sp>
        <p:nvSpPr>
          <p:cNvPr id="462871" name="AutoShape 23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 rot="5400000">
            <a:off x="7471569" y="6479381"/>
            <a:ext cx="327025" cy="1984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2872" name="AutoShape 24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 rot="16200000">
            <a:off x="8019256" y="6479381"/>
            <a:ext cx="327025" cy="1984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030" name="Group 25"/>
          <p:cNvGrpSpPr/>
          <p:nvPr userDrawn="1"/>
        </p:nvGrpSpPr>
        <p:grpSpPr>
          <a:xfrm>
            <a:off x="8766175" y="6415088"/>
            <a:ext cx="198438" cy="327025"/>
            <a:chOff x="4558" y="3875"/>
            <a:chExt cx="155" cy="257"/>
          </a:xfrm>
        </p:grpSpPr>
        <p:sp>
          <p:nvSpPr>
            <p:cNvPr id="462874" name="AutoShape 26">
              <a:hlinkClick r:id="" action="ppaction://hlinkshowjump?jump=firstslide"/>
            </p:cNvPr>
            <p:cNvSpPr>
              <a:spLocks noChangeArrowheads="1"/>
            </p:cNvSpPr>
            <p:nvPr/>
          </p:nvSpPr>
          <p:spPr bwMode="auto">
            <a:xfrm rot="16200000">
              <a:off x="4507" y="3926"/>
              <a:ext cx="257" cy="15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35" name="Line 27"/>
            <p:cNvSpPr/>
            <p:nvPr/>
          </p:nvSpPr>
          <p:spPr>
            <a:xfrm>
              <a:off x="4558" y="3896"/>
              <a:ext cx="0" cy="204"/>
            </a:xfrm>
            <a:prstGeom prst="line">
              <a:avLst/>
            </a:prstGeom>
            <a:ln w="28575" cap="flat" cmpd="sng">
              <a:solidFill>
                <a:srgbClr val="ACEAFE"/>
              </a:solidFill>
              <a:prstDash val="solid"/>
              <a:headEnd type="none" w="med" len="med"/>
              <a:tailEnd type="none" w="med" len="med"/>
            </a:ln>
            <a:effectLst>
              <a:prstShdw prst="shdw17" dist="17961" dir="2699999">
                <a:srgbClr val="678C98"/>
              </a:prstShdw>
            </a:effectLst>
          </p:spPr>
        </p:sp>
      </p:grpSp>
      <p:pic>
        <p:nvPicPr>
          <p:cNvPr id="1031" name="Picture 37" descr="bj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9144000" cy="739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2" name="Rectangle 33"/>
          <p:cNvSpPr>
            <a:spLocks noChangeArrowheads="1"/>
          </p:cNvSpPr>
          <p:nvPr/>
        </p:nvSpPr>
        <p:spPr bwMode="auto">
          <a:xfrm>
            <a:off x="0" y="692150"/>
            <a:ext cx="9144000" cy="73025"/>
          </a:xfrm>
          <a:prstGeom prst="rect">
            <a:avLst/>
          </a:prstGeom>
          <a:gradFill rotWithShape="1">
            <a:gsLst>
              <a:gs pos="0">
                <a:srgbClr val="FF33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3" name="Rectangle 34"/>
          <p:cNvSpPr>
            <a:spLocks noChangeArrowheads="1"/>
          </p:cNvSpPr>
          <p:nvPr/>
        </p:nvSpPr>
        <p:spPr bwMode="auto">
          <a:xfrm>
            <a:off x="0" y="6173788"/>
            <a:ext cx="9144000" cy="7302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33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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anose="05000000000000000000" pitchFamily="2" charset="2"/>
        <a:buChar char="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anose="05000000000000000000" pitchFamily="2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3.bin"/><Relationship Id="rId4" Type="http://schemas.openxmlformats.org/officeDocument/2006/relationships/tags" Target="../tags/tag2.xml"/><Relationship Id="rId3" Type="http://schemas.openxmlformats.org/officeDocument/2006/relationships/image" Target="../media/image13.wmf"/><Relationship Id="rId2" Type="http://schemas.openxmlformats.org/officeDocument/2006/relationships/oleObject" Target="../embeddings/oleObject12.bin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5.v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tags" Target="../tags/tag4.xml"/><Relationship Id="rId3" Type="http://schemas.openxmlformats.org/officeDocument/2006/relationships/image" Target="../media/image17.wmf"/><Relationship Id="rId2" Type="http://schemas.openxmlformats.org/officeDocument/2006/relationships/oleObject" Target="../embeddings/oleObject15.bin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5.wmf"/><Relationship Id="rId7" Type="http://schemas.openxmlformats.org/officeDocument/2006/relationships/oleObject" Target="../embeddings/oleObject5.bin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.wmf"/><Relationship Id="rId14" Type="http://schemas.openxmlformats.org/officeDocument/2006/relationships/vmlDrawing" Target="../drawings/vmlDrawing1.v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wmf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6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11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8.emf"/><Relationship Id="rId10" Type="http://schemas.openxmlformats.org/officeDocument/2006/relationships/vmlDrawing" Target="../drawings/vmlDrawing2.vml"/><Relationship Id="rId1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8" name="Picture 2" descr="图片1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49275"/>
            <a:ext cx="9144000" cy="6308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9" name="Rectangle 4"/>
          <p:cNvSpPr/>
          <p:nvPr/>
        </p:nvSpPr>
        <p:spPr>
          <a:xfrm>
            <a:off x="-357187" y="5949950"/>
            <a:ext cx="9144000" cy="908050"/>
          </a:xfrm>
          <a:prstGeom prst="rect">
            <a:avLst/>
          </a:prstGeom>
          <a:solidFill>
            <a:srgbClr val="0099FF"/>
          </a:solidFill>
          <a:ln w="28575">
            <a:noFill/>
          </a:ln>
        </p:spPr>
        <p:txBody>
          <a:bodyPr wrap="none" anchor="ctr" anchorCtr="0"/>
          <a:p>
            <a:pPr algn="ctr" eaLnBrk="1" hangingPunct="1"/>
            <a:r>
              <a:rPr lang="en-US" altLang="zh-CN" i="1" dirty="0">
                <a:solidFill>
                  <a:srgbClr val="0033CC"/>
                </a:solidFill>
                <a:latin typeface="Times New Roman" panose="02020603050405020304" pitchFamily="18" charset="0"/>
              </a:rPr>
              <a:t>                                                       </a:t>
            </a:r>
            <a:endParaRPr lang="en-US" altLang="zh-CN" i="1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100" name="Rectangle 5"/>
          <p:cNvSpPr/>
          <p:nvPr/>
        </p:nvSpPr>
        <p:spPr>
          <a:xfrm>
            <a:off x="0" y="0"/>
            <a:ext cx="9144000" cy="908050"/>
          </a:xfrm>
          <a:prstGeom prst="rect">
            <a:avLst/>
          </a:prstGeom>
          <a:solidFill>
            <a:srgbClr val="6699FF"/>
          </a:solidFill>
          <a:ln w="28575">
            <a:noFill/>
          </a:ln>
        </p:spPr>
        <p:txBody>
          <a:bodyPr wrap="none" anchor="ctr" anchorCtr="0"/>
          <a:p>
            <a:pPr eaLnBrk="1" hangingPunct="1"/>
            <a:endParaRPr lang="zh-CN" altLang="en-US" sz="1800" b="0" dirty="0">
              <a:solidFill>
                <a:srgbClr val="0033CC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5192" name="WordArt 8"/>
          <p:cNvSpPr>
            <a:spLocks noChangeArrowheads="1" noChangeShapeType="1" noTextEdit="1"/>
          </p:cNvSpPr>
          <p:nvPr/>
        </p:nvSpPr>
        <p:spPr bwMode="auto">
          <a:xfrm>
            <a:off x="4716463" y="4510088"/>
            <a:ext cx="3095625" cy="503237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0" cap="none" spc="0" normalizeH="0" baseline="0" noProof="0" dirty="0">
                <a:ln w="9525">
                  <a:solidFill>
                    <a:srgbClr val="000066"/>
                  </a:solidFill>
                  <a:round/>
                </a:ln>
                <a:solidFill>
                  <a:srgbClr val="000066"/>
                </a:soli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大学物理实验</a:t>
            </a:r>
            <a:r>
              <a:rPr kumimoji="0" lang="en-US" altLang="zh-CN" sz="3600" b="1" i="0" u="none" strike="noStrike" kern="10" cap="none" spc="0" normalizeH="0" baseline="0" noProof="0" dirty="0">
                <a:ln w="9525">
                  <a:solidFill>
                    <a:srgbClr val="000066"/>
                  </a:solidFill>
                  <a:round/>
                </a:ln>
                <a:solidFill>
                  <a:srgbClr val="000066"/>
                </a:solidFill>
                <a:effectLst>
                  <a:outerShdw dist="35921" dir="2700000" algn="ctr" rotWithShape="0">
                    <a:srgbClr val="C0C0C0">
                      <a:alpha val="80000"/>
                    </a:srgbClr>
                  </a:outerShdw>
                </a:effectLst>
                <a:uLnTx/>
                <a:uFillTx/>
                <a:latin typeface="华文隶书" panose="02010800040101010101" pitchFamily="2" charset="-122"/>
                <a:ea typeface="华文隶书" panose="02010800040101010101" pitchFamily="2" charset="-122"/>
                <a:cs typeface="+mn-cs"/>
              </a:rPr>
              <a:t>1</a:t>
            </a:r>
            <a:endParaRPr kumimoji="0" lang="zh-CN" altLang="en-US" sz="3600" b="1" i="0" u="none" strike="noStrike" kern="10" cap="none" spc="0" normalizeH="0" baseline="0" noProof="0" dirty="0">
              <a:ln w="9525">
                <a:solidFill>
                  <a:srgbClr val="000066"/>
                </a:solidFill>
                <a:round/>
              </a:ln>
              <a:solidFill>
                <a:srgbClr val="000066"/>
              </a:solidFill>
              <a:effectLst>
                <a:outerShdw dist="35921" dir="2700000" algn="ctr" rotWithShape="0">
                  <a:srgbClr val="C0C0C0">
                    <a:alpha val="80000"/>
                  </a:srgbClr>
                </a:outerShdw>
              </a:effectLst>
              <a:uLnTx/>
              <a:uFillTx/>
              <a:latin typeface="华文隶书" panose="02010800040101010101" pitchFamily="2" charset="-122"/>
              <a:ea typeface="华文隶书" panose="02010800040101010101" pitchFamily="2" charset="-122"/>
              <a:cs typeface="+mn-cs"/>
            </a:endParaRPr>
          </a:p>
        </p:txBody>
      </p:sp>
      <p:sp>
        <p:nvSpPr>
          <p:cNvPr id="4102" name="WordArt 9"/>
          <p:cNvSpPr>
            <a:spLocks noTextEdit="1"/>
          </p:cNvSpPr>
          <p:nvPr/>
        </p:nvSpPr>
        <p:spPr>
          <a:xfrm>
            <a:off x="4284663" y="2492375"/>
            <a:ext cx="4014787" cy="15128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p>
            <a:pPr algn="ctr"/>
            <a:r>
              <a:rPr lang="zh-CN" altLang="en-US" sz="3600" b="1">
                <a:ln w="9525" cap="flat" cmpd="sng">
                  <a:solidFill>
                    <a:srgbClr val="000066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66"/>
                </a:solidFill>
                <a:effectLst>
                  <a:outerShdw dist="35921" dir="2699999" algn="ctr" rotWithShape="0">
                    <a:srgbClr val="C0C0C0">
                      <a:alpha val="79999"/>
                    </a:srgbClr>
                  </a:outerShdw>
                </a:effectLst>
                <a:latin typeface="+mj-ea"/>
                <a:ea typeface="+mj-ea"/>
              </a:rPr>
              <a:t>电位差计</a:t>
            </a:r>
            <a:endParaRPr lang="zh-CN" altLang="en-US" sz="3600" b="1">
              <a:ln w="9525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  <a:solidFill>
                <a:srgbClr val="000066"/>
              </a:solidFill>
              <a:effectLst>
                <a:outerShdw dist="35921" dir="2699999" algn="ctr" rotWithShape="0">
                  <a:srgbClr val="C0C0C0">
                    <a:alpha val="79999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103" name="Text Box 11"/>
          <p:cNvSpPr txBox="1"/>
          <p:nvPr/>
        </p:nvSpPr>
        <p:spPr>
          <a:xfrm>
            <a:off x="2555875" y="6207125"/>
            <a:ext cx="57435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400" dirty="0">
                <a:solidFill>
                  <a:srgbClr val="292929"/>
                </a:solidFill>
                <a:latin typeface="Arial" panose="020B0604020202020204" pitchFamily="34" charset="0"/>
                <a:ea typeface="华文隶书" panose="02010800040101010101" pitchFamily="2" charset="-122"/>
              </a:rPr>
              <a:t>深圳大学物理实验教学中心</a:t>
            </a:r>
            <a:r>
              <a:rPr lang="en-US" altLang="zh-CN" sz="2400" dirty="0">
                <a:solidFill>
                  <a:srgbClr val="292929"/>
                </a:solidFill>
                <a:latin typeface="Arial" panose="020B0604020202020204" pitchFamily="34" charset="0"/>
                <a:ea typeface="华文隶书" panose="02010800040101010101" pitchFamily="2" charset="-122"/>
              </a:rPr>
              <a:t>	2022.3</a:t>
            </a:r>
            <a:endParaRPr lang="zh-CN" altLang="en-US" sz="2400" dirty="0">
              <a:solidFill>
                <a:srgbClr val="292929"/>
              </a:solidFill>
              <a:latin typeface="Arial" panose="020B0604020202020204" pitchFamily="34" charset="0"/>
              <a:ea typeface="华文隶书" panose="02010800040101010101" pitchFamily="2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3314" name="Group 182"/>
          <p:cNvGrpSpPr>
            <a:grpSpLocks noChangeAspect="1"/>
          </p:cNvGrpSpPr>
          <p:nvPr/>
        </p:nvGrpSpPr>
        <p:grpSpPr>
          <a:xfrm>
            <a:off x="198438" y="860425"/>
            <a:ext cx="8313737" cy="5808663"/>
            <a:chOff x="15" y="38"/>
            <a:chExt cx="6095" cy="4259"/>
          </a:xfrm>
        </p:grpSpPr>
        <p:sp>
          <p:nvSpPr>
            <p:cNvPr id="13316" name="AutoShape 5"/>
            <p:cNvSpPr/>
            <p:nvPr/>
          </p:nvSpPr>
          <p:spPr>
            <a:xfrm>
              <a:off x="15" y="38"/>
              <a:ext cx="5760" cy="4259"/>
            </a:xfrm>
            <a:prstGeom prst="roundRect">
              <a:avLst>
                <a:gd name="adj" fmla="val 9870"/>
              </a:avLst>
            </a:prstGeom>
            <a:solidFill>
              <a:srgbClr val="EAEAEA"/>
            </a:solidFill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r>
                <a:rPr lang="zh-CN" altLang="en-US" dirty="0">
                  <a:latin typeface="Arial" panose="020B0604020202020204" pitchFamily="34" charset="0"/>
                </a:rPr>
                <a:t>　　　　　　　　　</a:t>
              </a:r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17" name="Oval 37"/>
            <p:cNvSpPr/>
            <p:nvPr/>
          </p:nvSpPr>
          <p:spPr>
            <a:xfrm>
              <a:off x="3167" y="950"/>
              <a:ext cx="227" cy="227"/>
            </a:xfrm>
            <a:prstGeom prst="ellipse">
              <a:avLst/>
            </a:prstGeom>
            <a:gradFill rotWithShape="1">
              <a:gsLst>
                <a:gs pos="0">
                  <a:srgbClr val="FF0066"/>
                </a:gs>
                <a:gs pos="100000">
                  <a:srgbClr val="76002F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18" name="Text Box 42"/>
            <p:cNvSpPr txBox="1"/>
            <p:nvPr/>
          </p:nvSpPr>
          <p:spPr>
            <a:xfrm>
              <a:off x="2895" y="1132"/>
              <a:ext cx="75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latin typeface="Arial" panose="020B0604020202020204" pitchFamily="34" charset="0"/>
                </a:rPr>
                <a:t>电源指示</a:t>
              </a: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13319" name="Text Box 46"/>
            <p:cNvSpPr txBox="1"/>
            <p:nvPr/>
          </p:nvSpPr>
          <p:spPr>
            <a:xfrm>
              <a:off x="217" y="708"/>
              <a:ext cx="276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latin typeface="Arial" panose="020B0604020202020204" pitchFamily="34" charset="0"/>
                </a:rPr>
                <a:t>未</a:t>
              </a:r>
              <a:endParaRPr lang="zh-CN" altLang="en-US" sz="2000" dirty="0">
                <a:latin typeface="Arial" panose="020B0604020202020204" pitchFamily="34" charset="0"/>
              </a:endParaRPr>
            </a:p>
            <a:p>
              <a:pPr eaLnBrk="1" hangingPunct="1"/>
              <a:r>
                <a:rPr lang="zh-CN" altLang="en-US" sz="2000" dirty="0">
                  <a:latin typeface="Arial" panose="020B0604020202020204" pitchFamily="34" charset="0"/>
                </a:rPr>
                <a:t>知</a:t>
              </a: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13320" name="Rectangle 28"/>
            <p:cNvSpPr/>
            <p:nvPr/>
          </p:nvSpPr>
          <p:spPr>
            <a:xfrm>
              <a:off x="826" y="431"/>
              <a:ext cx="1814" cy="994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66CCFF"/>
                </a:gs>
              </a:gsLst>
              <a:lin ang="540000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21" name="Rectangle 29"/>
            <p:cNvSpPr/>
            <p:nvPr/>
          </p:nvSpPr>
          <p:spPr>
            <a:xfrm>
              <a:off x="830" y="1126"/>
              <a:ext cx="1814" cy="33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99CCFF"/>
                </a:gs>
              </a:gsLst>
              <a:lin ang="5400000" scaled="1"/>
              <a:tileRect/>
            </a:gra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22" name="Arc 30"/>
            <p:cNvSpPr/>
            <p:nvPr/>
          </p:nvSpPr>
          <p:spPr>
            <a:xfrm>
              <a:off x="1096" y="628"/>
              <a:ext cx="1231" cy="567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0" y="7"/>
                </a:cxn>
                <a:cxn ang="0">
                  <a:pos x="20" y="15"/>
                </a:cxn>
              </a:cxnLst>
              <a:pathLst>
                <a:path w="38068" h="21600" fill="none">
                  <a:moveTo>
                    <a:pt x="0" y="12393"/>
                  </a:moveTo>
                  <a:cubicBezTo>
                    <a:pt x="3565" y="4827"/>
                    <a:pt x="11176" y="0"/>
                    <a:pt x="19540" y="0"/>
                  </a:cubicBezTo>
                  <a:cubicBezTo>
                    <a:pt x="27131" y="0"/>
                    <a:pt x="34166" y="3985"/>
                    <a:pt x="38068" y="10497"/>
                  </a:cubicBezTo>
                </a:path>
                <a:path w="38068" h="21600" stroke="0">
                  <a:moveTo>
                    <a:pt x="0" y="12393"/>
                  </a:moveTo>
                  <a:cubicBezTo>
                    <a:pt x="3565" y="4827"/>
                    <a:pt x="11176" y="0"/>
                    <a:pt x="19540" y="0"/>
                  </a:cubicBezTo>
                  <a:cubicBezTo>
                    <a:pt x="27131" y="0"/>
                    <a:pt x="34166" y="3985"/>
                    <a:pt x="38068" y="10497"/>
                  </a:cubicBezTo>
                  <a:lnTo>
                    <a:pt x="19540" y="21600"/>
                  </a:lnTo>
                  <a:lnTo>
                    <a:pt x="0" y="12393"/>
                  </a:lnTo>
                  <a:close/>
                </a:path>
              </a:pathLst>
            </a:custGeom>
            <a:noFill/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3" name="Freeform 31"/>
            <p:cNvSpPr/>
            <p:nvPr/>
          </p:nvSpPr>
          <p:spPr>
            <a:xfrm>
              <a:off x="1719" y="638"/>
              <a:ext cx="8" cy="418"/>
            </a:xfrm>
            <a:custGeom>
              <a:avLst/>
              <a:gdLst/>
              <a:ahLst/>
              <a:cxnLst>
                <a:cxn ang="0">
                  <a:pos x="0" y="418"/>
                </a:cxn>
                <a:cxn ang="0">
                  <a:pos x="8" y="0"/>
                </a:cxn>
              </a:cxnLst>
              <a:pathLst>
                <a:path w="8" h="418">
                  <a:moveTo>
                    <a:pt x="0" y="418"/>
                  </a:moveTo>
                  <a:lnTo>
                    <a:pt x="8" y="0"/>
                  </a:lnTo>
                </a:path>
              </a:pathLst>
            </a:custGeom>
            <a:noFill/>
            <a:ln w="2857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24" name="WordArt 32"/>
            <p:cNvSpPr>
              <a:spLocks noTextEdit="1"/>
            </p:cNvSpPr>
            <p:nvPr/>
          </p:nvSpPr>
          <p:spPr>
            <a:xfrm rot="199277">
              <a:off x="1055" y="538"/>
              <a:ext cx="1360" cy="862"/>
            </a:xfrm>
            <a:prstGeom prst="rect">
              <a:avLst/>
            </a:prstGeom>
          </p:spPr>
          <p:txBody>
            <a:bodyPr wrap="none" fromWordArt="1">
              <a:prstTxWarp prst="textArchUp">
                <a:avLst>
                  <a:gd name="adj" fmla="val 10800000"/>
                </a:avLst>
              </a:prstTxWarp>
              <a:normAutofit/>
            </a:bodyPr>
            <a:p>
              <a:pPr algn="ctr"/>
              <a:r>
                <a:rPr lang="zh-CN" altLang="en-US" sz="2000" b="1" normalizeH="1">
                  <a:ln w="9525" cap="flat" cmpd="sng">
                    <a:solidFill>
                      <a:srgbClr val="000000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  20    10     0    10   20  x   </a:t>
              </a:r>
              <a:endParaRPr lang="zh-CN" altLang="en-US" sz="2000" b="1" normalizeH="1">
                <a:ln w="9525" cap="flat" cmpd="sng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325" name="AutoShape 50"/>
            <p:cNvSpPr/>
            <p:nvPr/>
          </p:nvSpPr>
          <p:spPr>
            <a:xfrm rot="2568469">
              <a:off x="1628" y="1233"/>
              <a:ext cx="182" cy="182"/>
            </a:xfrm>
            <a:custGeom>
              <a:avLst/>
              <a:gdLst>
                <a:gd name="txL" fmla="*/ 3204 w 21600"/>
                <a:gd name="txT" fmla="*/ 3204 h 21600"/>
                <a:gd name="txR" fmla="*/ 18396 w 21600"/>
                <a:gd name="txB" fmla="*/ 18396 h 21600"/>
              </a:gdLst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1" y="0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700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en-US" altLang="zh-CN" dirty="0">
                <a:latin typeface="Arial" panose="020B0604020202020204" pitchFamily="34" charset="0"/>
              </a:endParaRPr>
            </a:p>
            <a:p>
              <a:pPr algn="ctr" eaLnBrk="1" hangingPunct="1"/>
              <a:endParaRPr lang="en-US" altLang="zh-CN" dirty="0">
                <a:latin typeface="Arial" panose="020B0604020202020204" pitchFamily="34" charset="0"/>
              </a:endParaRPr>
            </a:p>
            <a:p>
              <a:pPr algn="ctr" eaLnBrk="1" hangingPunct="1"/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13326" name="AutoShape 51"/>
            <p:cNvSpPr/>
            <p:nvPr/>
          </p:nvSpPr>
          <p:spPr>
            <a:xfrm rot="2568469">
              <a:off x="1029" y="1279"/>
              <a:ext cx="45" cy="45"/>
            </a:xfrm>
            <a:custGeom>
              <a:avLst/>
              <a:gdLst>
                <a:gd name="txL" fmla="*/ 3360 w 21600"/>
                <a:gd name="txT" fmla="*/ 3360 h 21600"/>
                <a:gd name="txR" fmla="*/ 18240 w 21600"/>
                <a:gd name="txB" fmla="*/ 1824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700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en-US" altLang="zh-CN" dirty="0">
                <a:latin typeface="Arial" panose="020B0604020202020204" pitchFamily="34" charset="0"/>
              </a:endParaRPr>
            </a:p>
            <a:p>
              <a:pPr algn="ctr" eaLnBrk="1" hangingPunct="1"/>
              <a:endParaRPr lang="en-US" altLang="zh-CN" dirty="0">
                <a:latin typeface="Arial" panose="020B0604020202020204" pitchFamily="34" charset="0"/>
              </a:endParaRPr>
            </a:p>
            <a:p>
              <a:pPr algn="ctr" eaLnBrk="1" hangingPunct="1"/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13327" name="AutoShape 52"/>
            <p:cNvSpPr/>
            <p:nvPr/>
          </p:nvSpPr>
          <p:spPr>
            <a:xfrm rot="2568469">
              <a:off x="2516" y="1282"/>
              <a:ext cx="45" cy="45"/>
            </a:xfrm>
            <a:custGeom>
              <a:avLst/>
              <a:gdLst>
                <a:gd name="txL" fmla="*/ 3360 w 21600"/>
                <a:gd name="txT" fmla="*/ 3360 h 21600"/>
                <a:gd name="txR" fmla="*/ 18240 w 21600"/>
                <a:gd name="txB" fmla="*/ 18240 h 21600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700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algn="ctr" eaLnBrk="1" hangingPunct="1"/>
              <a:endParaRPr lang="en-US" altLang="zh-CN" dirty="0">
                <a:latin typeface="Arial" panose="020B0604020202020204" pitchFamily="34" charset="0"/>
              </a:endParaRPr>
            </a:p>
            <a:p>
              <a:pPr algn="ctr" eaLnBrk="1" hangingPunct="1"/>
              <a:endParaRPr lang="en-US" altLang="zh-CN" dirty="0">
                <a:latin typeface="Arial" panose="020B0604020202020204" pitchFamily="34" charset="0"/>
              </a:endParaRPr>
            </a:p>
            <a:p>
              <a:pPr algn="ctr" eaLnBrk="1" hangingPunct="1"/>
              <a:endParaRPr lang="en-US" altLang="zh-CN" dirty="0">
                <a:latin typeface="Arial" panose="020B0604020202020204" pitchFamily="34" charset="0"/>
              </a:endParaRPr>
            </a:p>
          </p:txBody>
        </p:sp>
        <p:sp>
          <p:nvSpPr>
            <p:cNvPr id="13328" name="Text Box 70"/>
            <p:cNvSpPr txBox="1"/>
            <p:nvPr/>
          </p:nvSpPr>
          <p:spPr>
            <a:xfrm>
              <a:off x="1155" y="3881"/>
              <a:ext cx="587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dirty="0">
                  <a:latin typeface="Arial" panose="020B0604020202020204" pitchFamily="34" charset="0"/>
                </a:rPr>
                <a:t>   </a:t>
              </a:r>
              <a:r>
                <a:rPr lang="en-US" altLang="zh-CN" sz="2000" dirty="0">
                  <a:latin typeface="Arial" panose="020B0604020202020204" pitchFamily="34" charset="0"/>
                </a:rPr>
                <a:t>X10</a:t>
              </a:r>
              <a:endParaRPr lang="en-US" altLang="zh-CN" sz="2000" dirty="0">
                <a:latin typeface="Arial" panose="020B0604020202020204" pitchFamily="34" charset="0"/>
              </a:endParaRPr>
            </a:p>
          </p:txBody>
        </p:sp>
        <p:sp>
          <p:nvSpPr>
            <p:cNvPr id="13329" name="Text Box 39"/>
            <p:cNvSpPr txBox="1"/>
            <p:nvPr/>
          </p:nvSpPr>
          <p:spPr>
            <a:xfrm>
              <a:off x="308" y="2546"/>
              <a:ext cx="4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latin typeface="Arial" panose="020B0604020202020204" pitchFamily="34" charset="0"/>
                </a:rPr>
                <a:t>标准</a:t>
              </a: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74827" name="Rectangle 75"/>
            <p:cNvSpPr>
              <a:spLocks noChangeArrowheads="1"/>
            </p:cNvSpPr>
            <p:nvPr/>
          </p:nvSpPr>
          <p:spPr bwMode="auto">
            <a:xfrm>
              <a:off x="501" y="2788"/>
              <a:ext cx="92" cy="409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13331" name="Freeform 17"/>
            <p:cNvSpPr/>
            <p:nvPr/>
          </p:nvSpPr>
          <p:spPr>
            <a:xfrm rot="4905221">
              <a:off x="529" y="2946"/>
              <a:ext cx="272" cy="279"/>
            </a:xfrm>
            <a:custGeom>
              <a:avLst/>
              <a:gdLst/>
              <a:ahLst/>
              <a:cxnLst>
                <a:cxn ang="0">
                  <a:pos x="0" y="256"/>
                </a:cxn>
                <a:cxn ang="0">
                  <a:pos x="227" y="30"/>
                </a:cxn>
                <a:cxn ang="0">
                  <a:pos x="272" y="75"/>
                </a:cxn>
                <a:cxn ang="0">
                  <a:pos x="227" y="166"/>
                </a:cxn>
                <a:cxn ang="0">
                  <a:pos x="0" y="256"/>
                </a:cxn>
              </a:cxnLst>
              <a:pathLst>
                <a:path w="272" h="279">
                  <a:moveTo>
                    <a:pt x="0" y="256"/>
                  </a:moveTo>
                  <a:cubicBezTo>
                    <a:pt x="0" y="233"/>
                    <a:pt x="182" y="60"/>
                    <a:pt x="227" y="30"/>
                  </a:cubicBezTo>
                  <a:cubicBezTo>
                    <a:pt x="272" y="0"/>
                    <a:pt x="272" y="52"/>
                    <a:pt x="272" y="75"/>
                  </a:cubicBezTo>
                  <a:cubicBezTo>
                    <a:pt x="272" y="98"/>
                    <a:pt x="272" y="128"/>
                    <a:pt x="227" y="166"/>
                  </a:cubicBezTo>
                  <a:cubicBezTo>
                    <a:pt x="182" y="204"/>
                    <a:pt x="0" y="279"/>
                    <a:pt x="0" y="256"/>
                  </a:cubicBezTo>
                  <a:close/>
                </a:path>
              </a:pathLst>
            </a:custGeom>
            <a:solidFill>
              <a:schemeClr val="accent1">
                <a:alpha val="100000"/>
              </a:schemeClr>
            </a:solidFill>
            <a:ln w="952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332" name="Oval 18"/>
            <p:cNvSpPr/>
            <p:nvPr/>
          </p:nvSpPr>
          <p:spPr>
            <a:xfrm>
              <a:off x="502" y="2950"/>
              <a:ext cx="91" cy="91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3333" name="Text Box 76"/>
            <p:cNvSpPr txBox="1"/>
            <p:nvPr/>
          </p:nvSpPr>
          <p:spPr>
            <a:xfrm>
              <a:off x="337" y="3174"/>
              <a:ext cx="4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latin typeface="Arial" panose="020B0604020202020204" pitchFamily="34" charset="0"/>
                </a:rPr>
                <a:t>未知</a:t>
              </a: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13334" name="Text Box 77"/>
            <p:cNvSpPr txBox="1"/>
            <p:nvPr/>
          </p:nvSpPr>
          <p:spPr>
            <a:xfrm>
              <a:off x="212" y="2825"/>
              <a:ext cx="28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0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000" baseline="-25000" dirty="0">
                  <a:latin typeface="Arial" panose="020B0604020202020204" pitchFamily="34" charset="0"/>
                </a:rPr>
                <a:t>2</a:t>
              </a:r>
              <a:endParaRPr lang="en-US" altLang="zh-CN" sz="2000" baseline="-25000" dirty="0">
                <a:latin typeface="Arial" panose="020B0604020202020204" pitchFamily="34" charset="0"/>
              </a:endParaRPr>
            </a:p>
          </p:txBody>
        </p:sp>
        <p:sp>
          <p:nvSpPr>
            <p:cNvPr id="13335" name="WordArt 73"/>
            <p:cNvSpPr>
              <a:spLocks noTextEdit="1"/>
            </p:cNvSpPr>
            <p:nvPr/>
          </p:nvSpPr>
          <p:spPr>
            <a:xfrm rot="-10270236">
              <a:off x="923" y="2607"/>
              <a:ext cx="1317" cy="1301"/>
            </a:xfrm>
            <a:prstGeom prst="rect">
              <a:avLst/>
            </a:prstGeom>
          </p:spPr>
          <p:txBody>
            <a:bodyPr wrap="none" fromWordArt="1">
              <a:prstTxWarp prst="textCirclePour">
                <a:avLst>
                  <a:gd name="adj1" fmla="val 10938738"/>
                  <a:gd name="adj2" fmla="val 79167"/>
                </a:avLst>
              </a:prstTxWarp>
              <a:normAutofit/>
            </a:bodyPr>
            <a:p>
              <a:pPr algn="ctr"/>
              <a:r>
                <a:rPr lang="zh-CN" altLang="en-US" sz="1000" b="1"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0 1 2 3 4 5 6 7 8 9 10 11 12 13 14 15 16 17 18 19 20              </a:t>
              </a:r>
              <a:endParaRPr lang="zh-CN" altLang="en-US" sz="1000" b="1"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3336" name="Group 117"/>
            <p:cNvGrpSpPr/>
            <p:nvPr/>
          </p:nvGrpSpPr>
          <p:grpSpPr>
            <a:xfrm rot="3226630">
              <a:off x="1077" y="2762"/>
              <a:ext cx="998" cy="976"/>
              <a:chOff x="2290" y="2498"/>
              <a:chExt cx="998" cy="976"/>
            </a:xfrm>
          </p:grpSpPr>
          <p:sp>
            <p:nvSpPr>
              <p:cNvPr id="13386" name="Oval 118"/>
              <p:cNvSpPr/>
              <p:nvPr/>
            </p:nvSpPr>
            <p:spPr>
              <a:xfrm>
                <a:off x="2290" y="2498"/>
                <a:ext cx="998" cy="976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6060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387" name="Freeform 119"/>
              <p:cNvSpPr/>
              <p:nvPr/>
            </p:nvSpPr>
            <p:spPr>
              <a:xfrm>
                <a:off x="2389" y="2586"/>
                <a:ext cx="818" cy="800"/>
              </a:xfrm>
              <a:custGeom>
                <a:avLst/>
                <a:gdLst/>
                <a:ahLst/>
                <a:cxnLst>
                  <a:cxn ang="0">
                    <a:pos x="34" y="159"/>
                  </a:cxn>
                  <a:cxn ang="0">
                    <a:pos x="175" y="123"/>
                  </a:cxn>
                  <a:cxn ang="0">
                    <a:pos x="290" y="7"/>
                  </a:cxn>
                  <a:cxn ang="0">
                    <a:pos x="430" y="80"/>
                  </a:cxn>
                  <a:cxn ang="0">
                    <a:pos x="575" y="92"/>
                  </a:cxn>
                  <a:cxn ang="0">
                    <a:pos x="605" y="251"/>
                  </a:cxn>
                  <a:cxn ang="0">
                    <a:pos x="685" y="347"/>
                  </a:cxn>
                  <a:cxn ang="0">
                    <a:pos x="588" y="452"/>
                  </a:cxn>
                  <a:cxn ang="0">
                    <a:pos x="563" y="591"/>
                  </a:cxn>
                  <a:cxn ang="0">
                    <a:pos x="399" y="623"/>
                  </a:cxn>
                  <a:cxn ang="0">
                    <a:pos x="254" y="658"/>
                  </a:cxn>
                  <a:cxn ang="0">
                    <a:pos x="150" y="537"/>
                  </a:cxn>
                  <a:cxn ang="0">
                    <a:pos x="17" y="464"/>
                  </a:cxn>
                  <a:cxn ang="0">
                    <a:pos x="46" y="311"/>
                  </a:cxn>
                  <a:cxn ang="0">
                    <a:pos x="34" y="159"/>
                  </a:cxn>
                </a:cxnLst>
                <a:pathLst>
                  <a:path w="973" h="951">
                    <a:moveTo>
                      <a:pt x="49" y="225"/>
                    </a:moveTo>
                    <a:cubicBezTo>
                      <a:pt x="79" y="181"/>
                      <a:pt x="187" y="209"/>
                      <a:pt x="247" y="173"/>
                    </a:cubicBezTo>
                    <a:cubicBezTo>
                      <a:pt x="307" y="137"/>
                      <a:pt x="350" y="20"/>
                      <a:pt x="410" y="10"/>
                    </a:cubicBezTo>
                    <a:cubicBezTo>
                      <a:pt x="470" y="0"/>
                      <a:pt x="541" y="93"/>
                      <a:pt x="608" y="113"/>
                    </a:cubicBezTo>
                    <a:cubicBezTo>
                      <a:pt x="675" y="133"/>
                      <a:pt x="772" y="90"/>
                      <a:pt x="814" y="130"/>
                    </a:cubicBezTo>
                    <a:cubicBezTo>
                      <a:pt x="856" y="170"/>
                      <a:pt x="831" y="294"/>
                      <a:pt x="857" y="354"/>
                    </a:cubicBezTo>
                    <a:cubicBezTo>
                      <a:pt x="883" y="414"/>
                      <a:pt x="973" y="444"/>
                      <a:pt x="969" y="491"/>
                    </a:cubicBezTo>
                    <a:cubicBezTo>
                      <a:pt x="965" y="538"/>
                      <a:pt x="861" y="581"/>
                      <a:pt x="832" y="638"/>
                    </a:cubicBezTo>
                    <a:cubicBezTo>
                      <a:pt x="803" y="695"/>
                      <a:pt x="841" y="795"/>
                      <a:pt x="797" y="835"/>
                    </a:cubicBezTo>
                    <a:cubicBezTo>
                      <a:pt x="753" y="875"/>
                      <a:pt x="638" y="865"/>
                      <a:pt x="565" y="881"/>
                    </a:cubicBezTo>
                    <a:cubicBezTo>
                      <a:pt x="492" y="897"/>
                      <a:pt x="418" y="951"/>
                      <a:pt x="359" y="930"/>
                    </a:cubicBezTo>
                    <a:cubicBezTo>
                      <a:pt x="300" y="909"/>
                      <a:pt x="269" y="804"/>
                      <a:pt x="213" y="758"/>
                    </a:cubicBezTo>
                    <a:cubicBezTo>
                      <a:pt x="157" y="712"/>
                      <a:pt x="48" y="708"/>
                      <a:pt x="24" y="655"/>
                    </a:cubicBezTo>
                    <a:cubicBezTo>
                      <a:pt x="0" y="602"/>
                      <a:pt x="62" y="512"/>
                      <a:pt x="66" y="440"/>
                    </a:cubicBezTo>
                    <a:cubicBezTo>
                      <a:pt x="70" y="368"/>
                      <a:pt x="19" y="269"/>
                      <a:pt x="49" y="2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100000"/>
                    </a:schemeClr>
                  </a:gs>
                  <a:gs pos="100000">
                    <a:schemeClr val="tx2">
                      <a:alpha val="10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388" name="Oval 120"/>
              <p:cNvSpPr/>
              <p:nvPr/>
            </p:nvSpPr>
            <p:spPr>
              <a:xfrm>
                <a:off x="2463" y="3294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337" name="Text Box 128"/>
            <p:cNvSpPr txBox="1"/>
            <p:nvPr/>
          </p:nvSpPr>
          <p:spPr>
            <a:xfrm>
              <a:off x="2611" y="3881"/>
              <a:ext cx="498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dirty="0">
                  <a:latin typeface="Arial" panose="020B0604020202020204" pitchFamily="34" charset="0"/>
                </a:rPr>
                <a:t>   </a:t>
              </a:r>
              <a:r>
                <a:rPr lang="en-US" altLang="zh-CN" sz="2000" dirty="0">
                  <a:latin typeface="Arial" panose="020B0604020202020204" pitchFamily="34" charset="0"/>
                </a:rPr>
                <a:t>X1</a:t>
              </a:r>
              <a:endParaRPr lang="en-US" altLang="zh-CN" sz="2000" dirty="0">
                <a:latin typeface="Arial" panose="020B0604020202020204" pitchFamily="34" charset="0"/>
              </a:endParaRPr>
            </a:p>
          </p:txBody>
        </p:sp>
        <p:grpSp>
          <p:nvGrpSpPr>
            <p:cNvPr id="13338" name="Group 157"/>
            <p:cNvGrpSpPr/>
            <p:nvPr/>
          </p:nvGrpSpPr>
          <p:grpSpPr>
            <a:xfrm>
              <a:off x="2971" y="1126"/>
              <a:ext cx="3139" cy="2957"/>
              <a:chOff x="675" y="1024"/>
              <a:chExt cx="3402" cy="3130"/>
            </a:xfrm>
          </p:grpSpPr>
          <p:pic>
            <p:nvPicPr>
              <p:cNvPr id="13384" name="Picture 158" descr="IMGP0222"/>
              <p:cNvPicPr>
                <a:picLocks noChangeAspect="1"/>
              </p:cNvPicPr>
              <p:nvPr/>
            </p:nvPicPr>
            <p:blipFill>
              <a:blip r:embed="rId1">
                <a:lum bright="12000" contrast="36000"/>
              </a:blip>
              <a:srcRect l="56230" t="39032" r="8495" b="12204"/>
              <a:stretch>
                <a:fillRect/>
              </a:stretch>
            </p:blipFill>
            <p:spPr>
              <a:xfrm>
                <a:off x="1247" y="1525"/>
                <a:ext cx="2177" cy="2087"/>
              </a:xfrm>
              <a:prstGeom prst="rect">
                <a:avLst/>
              </a:prstGeom>
              <a:noFill/>
              <a:ln w="9525">
                <a:noFill/>
              </a:ln>
            </p:spPr>
          </p:pic>
          <p:sp>
            <p:nvSpPr>
              <p:cNvPr id="13385" name="AutoShape 159"/>
              <p:cNvSpPr/>
              <p:nvPr/>
            </p:nvSpPr>
            <p:spPr>
              <a:xfrm>
                <a:off x="675" y="1024"/>
                <a:ext cx="3402" cy="3130"/>
              </a:xfrm>
              <a:custGeom>
                <a:avLst/>
                <a:gdLst>
                  <a:gd name="txL" fmla="*/ 3162 w 21600"/>
                  <a:gd name="txT" fmla="*/ 3161 h 21600"/>
                  <a:gd name="txR" fmla="*/ 18438 w 21600"/>
                  <a:gd name="txB" fmla="*/ 18439 h 21600"/>
                </a:gdLst>
                <a:ahLst/>
                <a:cxnLst>
                  <a:cxn ang="0">
                    <a:pos x="268" y="0"/>
                  </a:cxn>
                  <a:cxn ang="0">
                    <a:pos x="78" y="66"/>
                  </a:cxn>
                  <a:cxn ang="0">
                    <a:pos x="0" y="227"/>
                  </a:cxn>
                  <a:cxn ang="0">
                    <a:pos x="78" y="387"/>
                  </a:cxn>
                  <a:cxn ang="0">
                    <a:pos x="268" y="454"/>
                  </a:cxn>
                  <a:cxn ang="0">
                    <a:pos x="457" y="387"/>
                  </a:cxn>
                  <a:cxn ang="0">
                    <a:pos x="536" y="227"/>
                  </a:cxn>
                  <a:cxn ang="0">
                    <a:pos x="457" y="66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3867" y="10800"/>
                    </a:moveTo>
                    <a:cubicBezTo>
                      <a:pt x="3867" y="14629"/>
                      <a:pt x="6971" y="17733"/>
                      <a:pt x="10800" y="17733"/>
                    </a:cubicBezTo>
                    <a:cubicBezTo>
                      <a:pt x="14629" y="17733"/>
                      <a:pt x="17733" y="14629"/>
                      <a:pt x="17733" y="10800"/>
                    </a:cubicBezTo>
                    <a:cubicBezTo>
                      <a:pt x="17733" y="6971"/>
                      <a:pt x="14629" y="3867"/>
                      <a:pt x="10800" y="3867"/>
                    </a:cubicBezTo>
                    <a:cubicBezTo>
                      <a:pt x="6971" y="3867"/>
                      <a:pt x="3867" y="6971"/>
                      <a:pt x="3867" y="10800"/>
                    </a:cubicBezTo>
                    <a:close/>
                  </a:path>
                </a:pathLst>
              </a:custGeom>
              <a:solidFill>
                <a:srgbClr val="EAEAEA">
                  <a:alpha val="100000"/>
                </a:srgbClr>
              </a:solidFill>
              <a:ln w="9525">
                <a:noFill/>
              </a:ln>
            </p:spPr>
            <p:txBody>
              <a:bodyPr/>
              <a:p>
                <a:endParaRPr lang="zh-CN" altLang="en-US"/>
              </a:p>
            </p:txBody>
          </p:sp>
        </p:grpSp>
        <p:sp>
          <p:nvSpPr>
            <p:cNvPr id="13339" name="Text Box 131"/>
            <p:cNvSpPr txBox="1"/>
            <p:nvPr/>
          </p:nvSpPr>
          <p:spPr>
            <a:xfrm>
              <a:off x="4062" y="3795"/>
              <a:ext cx="702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dirty="0">
                  <a:latin typeface="Arial" panose="020B0604020202020204" pitchFamily="34" charset="0"/>
                </a:rPr>
                <a:t>   </a:t>
              </a:r>
              <a:r>
                <a:rPr lang="en-US" altLang="zh-CN" sz="2000" dirty="0">
                  <a:latin typeface="Arial" panose="020B0604020202020204" pitchFamily="34" charset="0"/>
                </a:rPr>
                <a:t>X</a:t>
              </a:r>
              <a:r>
                <a:rPr lang="zh-CN" altLang="en-US" sz="2000" dirty="0">
                  <a:latin typeface="Arial" panose="020B0604020202020204" pitchFamily="34" charset="0"/>
                </a:rPr>
                <a:t>０</a:t>
              </a:r>
              <a:r>
                <a:rPr lang="en-US" altLang="zh-CN" sz="2000" dirty="0">
                  <a:latin typeface="Arial" panose="020B0604020202020204" pitchFamily="34" charset="0"/>
                </a:rPr>
                <a:t>.1</a:t>
              </a:r>
              <a:endParaRPr lang="en-US" altLang="zh-CN" sz="2000" dirty="0">
                <a:latin typeface="Arial" panose="020B0604020202020204" pitchFamily="34" charset="0"/>
              </a:endParaRPr>
            </a:p>
          </p:txBody>
        </p:sp>
        <p:grpSp>
          <p:nvGrpSpPr>
            <p:cNvPr id="13340" name="Group 124"/>
            <p:cNvGrpSpPr/>
            <p:nvPr/>
          </p:nvGrpSpPr>
          <p:grpSpPr>
            <a:xfrm rot="3268997">
              <a:off x="2415" y="2762"/>
              <a:ext cx="998" cy="976"/>
              <a:chOff x="2290" y="2498"/>
              <a:chExt cx="998" cy="976"/>
            </a:xfrm>
          </p:grpSpPr>
          <p:sp>
            <p:nvSpPr>
              <p:cNvPr id="13381" name="Oval 125"/>
              <p:cNvSpPr/>
              <p:nvPr/>
            </p:nvSpPr>
            <p:spPr>
              <a:xfrm>
                <a:off x="2290" y="2498"/>
                <a:ext cx="998" cy="976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06060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382" name="Freeform 126"/>
              <p:cNvSpPr/>
              <p:nvPr/>
            </p:nvSpPr>
            <p:spPr>
              <a:xfrm>
                <a:off x="2389" y="2586"/>
                <a:ext cx="818" cy="800"/>
              </a:xfrm>
              <a:custGeom>
                <a:avLst/>
                <a:gdLst/>
                <a:ahLst/>
                <a:cxnLst>
                  <a:cxn ang="0">
                    <a:pos x="34" y="159"/>
                  </a:cxn>
                  <a:cxn ang="0">
                    <a:pos x="175" y="123"/>
                  </a:cxn>
                  <a:cxn ang="0">
                    <a:pos x="290" y="7"/>
                  </a:cxn>
                  <a:cxn ang="0">
                    <a:pos x="430" y="80"/>
                  </a:cxn>
                  <a:cxn ang="0">
                    <a:pos x="575" y="92"/>
                  </a:cxn>
                  <a:cxn ang="0">
                    <a:pos x="605" y="251"/>
                  </a:cxn>
                  <a:cxn ang="0">
                    <a:pos x="685" y="347"/>
                  </a:cxn>
                  <a:cxn ang="0">
                    <a:pos x="588" y="452"/>
                  </a:cxn>
                  <a:cxn ang="0">
                    <a:pos x="563" y="591"/>
                  </a:cxn>
                  <a:cxn ang="0">
                    <a:pos x="399" y="623"/>
                  </a:cxn>
                  <a:cxn ang="0">
                    <a:pos x="254" y="658"/>
                  </a:cxn>
                  <a:cxn ang="0">
                    <a:pos x="150" y="537"/>
                  </a:cxn>
                  <a:cxn ang="0">
                    <a:pos x="17" y="464"/>
                  </a:cxn>
                  <a:cxn ang="0">
                    <a:pos x="46" y="311"/>
                  </a:cxn>
                  <a:cxn ang="0">
                    <a:pos x="34" y="159"/>
                  </a:cxn>
                </a:cxnLst>
                <a:pathLst>
                  <a:path w="973" h="951">
                    <a:moveTo>
                      <a:pt x="49" y="225"/>
                    </a:moveTo>
                    <a:cubicBezTo>
                      <a:pt x="79" y="181"/>
                      <a:pt x="187" y="209"/>
                      <a:pt x="247" y="173"/>
                    </a:cubicBezTo>
                    <a:cubicBezTo>
                      <a:pt x="307" y="137"/>
                      <a:pt x="350" y="20"/>
                      <a:pt x="410" y="10"/>
                    </a:cubicBezTo>
                    <a:cubicBezTo>
                      <a:pt x="470" y="0"/>
                      <a:pt x="541" y="93"/>
                      <a:pt x="608" y="113"/>
                    </a:cubicBezTo>
                    <a:cubicBezTo>
                      <a:pt x="675" y="133"/>
                      <a:pt x="772" y="90"/>
                      <a:pt x="814" y="130"/>
                    </a:cubicBezTo>
                    <a:cubicBezTo>
                      <a:pt x="856" y="170"/>
                      <a:pt x="831" y="294"/>
                      <a:pt x="857" y="354"/>
                    </a:cubicBezTo>
                    <a:cubicBezTo>
                      <a:pt x="883" y="414"/>
                      <a:pt x="973" y="444"/>
                      <a:pt x="969" y="491"/>
                    </a:cubicBezTo>
                    <a:cubicBezTo>
                      <a:pt x="965" y="538"/>
                      <a:pt x="861" y="581"/>
                      <a:pt x="832" y="638"/>
                    </a:cubicBezTo>
                    <a:cubicBezTo>
                      <a:pt x="803" y="695"/>
                      <a:pt x="841" y="795"/>
                      <a:pt x="797" y="835"/>
                    </a:cubicBezTo>
                    <a:cubicBezTo>
                      <a:pt x="753" y="875"/>
                      <a:pt x="638" y="865"/>
                      <a:pt x="565" y="881"/>
                    </a:cubicBezTo>
                    <a:cubicBezTo>
                      <a:pt x="492" y="897"/>
                      <a:pt x="418" y="951"/>
                      <a:pt x="359" y="930"/>
                    </a:cubicBezTo>
                    <a:cubicBezTo>
                      <a:pt x="300" y="909"/>
                      <a:pt x="269" y="804"/>
                      <a:pt x="213" y="758"/>
                    </a:cubicBezTo>
                    <a:cubicBezTo>
                      <a:pt x="157" y="712"/>
                      <a:pt x="48" y="708"/>
                      <a:pt x="24" y="655"/>
                    </a:cubicBezTo>
                    <a:cubicBezTo>
                      <a:pt x="0" y="602"/>
                      <a:pt x="62" y="512"/>
                      <a:pt x="66" y="440"/>
                    </a:cubicBezTo>
                    <a:cubicBezTo>
                      <a:pt x="70" y="368"/>
                      <a:pt x="19" y="269"/>
                      <a:pt x="49" y="2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100000"/>
                    </a:schemeClr>
                  </a:gs>
                  <a:gs pos="100000">
                    <a:schemeClr val="tx2">
                      <a:alpha val="100000"/>
                    </a:schemeClr>
                  </a:gs>
                </a:gsLst>
                <a:path path="rect">
                  <a:fillToRect l="50000" t="50000" r="50000" b="50000"/>
                </a:path>
                <a:tileRect/>
              </a:gradFill>
              <a:ln w="952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383" name="Oval 127"/>
              <p:cNvSpPr/>
              <p:nvPr/>
            </p:nvSpPr>
            <p:spPr>
              <a:xfrm>
                <a:off x="2463" y="3294"/>
                <a:ext cx="45" cy="45"/>
              </a:xfrm>
              <a:prstGeom prst="ellipse">
                <a:avLst/>
              </a:prstGeom>
              <a:solidFill>
                <a:schemeClr val="bg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341" name="WordArt 123"/>
            <p:cNvSpPr>
              <a:spLocks noTextEdit="1"/>
            </p:cNvSpPr>
            <p:nvPr/>
          </p:nvSpPr>
          <p:spPr>
            <a:xfrm rot="-10227869">
              <a:off x="2261" y="2607"/>
              <a:ext cx="1317" cy="1301"/>
            </a:xfrm>
            <a:prstGeom prst="rect">
              <a:avLst/>
            </a:prstGeom>
          </p:spPr>
          <p:txBody>
            <a:bodyPr wrap="none" fromWordArt="1">
              <a:prstTxWarp prst="textCirclePour">
                <a:avLst>
                  <a:gd name="adj1" fmla="val 11202612"/>
                  <a:gd name="adj2" fmla="val 82167"/>
                </a:avLst>
              </a:prstTxWarp>
              <a:normAutofit/>
            </a:bodyPr>
            <a:p>
              <a:pPr algn="ctr"/>
              <a:r>
                <a:rPr lang="zh-CN" altLang="en-US" sz="1000" b="1"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0 1 2 3 4 5 6 7 8 9 10                       </a:t>
              </a:r>
              <a:endParaRPr lang="zh-CN" altLang="en-US" sz="1000" b="1"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342" name="Text Box 45"/>
            <p:cNvSpPr txBox="1"/>
            <p:nvPr/>
          </p:nvSpPr>
          <p:spPr>
            <a:xfrm>
              <a:off x="4193" y="1150"/>
              <a:ext cx="10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latin typeface="Arial" panose="020B0604020202020204" pitchFamily="34" charset="0"/>
                </a:rPr>
                <a:t>工作电流调节</a:t>
              </a: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grpSp>
          <p:nvGrpSpPr>
            <p:cNvPr id="13343" name="Group 170"/>
            <p:cNvGrpSpPr/>
            <p:nvPr/>
          </p:nvGrpSpPr>
          <p:grpSpPr>
            <a:xfrm>
              <a:off x="3970" y="3489"/>
              <a:ext cx="1088" cy="392"/>
              <a:chOff x="3854" y="3235"/>
              <a:chExt cx="1088" cy="392"/>
            </a:xfrm>
          </p:grpSpPr>
          <p:sp>
            <p:nvSpPr>
              <p:cNvPr id="13377" name="Oval 160"/>
              <p:cNvSpPr/>
              <p:nvPr/>
            </p:nvSpPr>
            <p:spPr>
              <a:xfrm>
                <a:off x="3854" y="3235"/>
                <a:ext cx="1088" cy="392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66FFFF">
                      <a:alpha val="17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>
                <a:solidFill>
                  <a:srgbClr val="0000FF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378" name="Line 161"/>
              <p:cNvSpPr/>
              <p:nvPr/>
            </p:nvSpPr>
            <p:spPr>
              <a:xfrm>
                <a:off x="4398" y="3235"/>
                <a:ext cx="0" cy="392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3379" name="AutoShape 162"/>
              <p:cNvSpPr/>
              <p:nvPr/>
            </p:nvSpPr>
            <p:spPr>
              <a:xfrm rot="2568469">
                <a:off x="3940" y="3359"/>
                <a:ext cx="182" cy="182"/>
              </a:xfrm>
              <a:custGeom>
                <a:avLst/>
                <a:gdLst>
                  <a:gd name="txL" fmla="*/ 3204 w 21600"/>
                  <a:gd name="txT" fmla="*/ 3204 h 21600"/>
                  <a:gd name="txR" fmla="*/ 18396 w 21600"/>
                  <a:gd name="txB" fmla="*/ 18396 h 21600"/>
                </a:gdLst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lnTo>
                      <a:pt x="17401" y="15493"/>
                    </a:ln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900"/>
                      <a:pt x="14122" y="18376"/>
                      <a:pt x="15493" y="17401"/>
                    </a:cubicBezTo>
                    <a:lnTo>
                      <a:pt x="4198" y="610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1" hangingPunct="1"/>
                <a:endParaRPr lang="en-US" altLang="zh-CN" dirty="0">
                  <a:latin typeface="Arial" panose="020B0604020202020204" pitchFamily="34" charset="0"/>
                </a:endParaRPr>
              </a:p>
              <a:p>
                <a:pPr algn="ctr" eaLnBrk="1" hangingPunct="1"/>
                <a:endParaRPr lang="en-US" altLang="zh-CN" dirty="0">
                  <a:latin typeface="Arial" panose="020B0604020202020204" pitchFamily="34" charset="0"/>
                </a:endParaRPr>
              </a:p>
              <a:p>
                <a:pPr algn="ctr" eaLnBrk="1" hangingPunct="1"/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380" name="AutoShape 163"/>
              <p:cNvSpPr/>
              <p:nvPr/>
            </p:nvSpPr>
            <p:spPr>
              <a:xfrm rot="2568469">
                <a:off x="4642" y="3359"/>
                <a:ext cx="182" cy="182"/>
              </a:xfrm>
              <a:custGeom>
                <a:avLst/>
                <a:gdLst>
                  <a:gd name="txL" fmla="*/ 3204 w 21600"/>
                  <a:gd name="txT" fmla="*/ 3204 h 21600"/>
                  <a:gd name="txR" fmla="*/ 18396 w 21600"/>
                  <a:gd name="txB" fmla="*/ 18396 h 21600"/>
                </a:gdLst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1"/>
                  </a:cxn>
                  <a:cxn ang="0">
                    <a:pos x="1" y="0"/>
                  </a:cxn>
                </a:cxnLst>
                <a:rect l="txL" t="txT" r="txR" b="txB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401" y="15493"/>
                    </a:moveTo>
                    <a:cubicBezTo>
                      <a:pt x="18376" y="14122"/>
                      <a:pt x="18900" y="12482"/>
                      <a:pt x="18900" y="10800"/>
                    </a:cubicBezTo>
                    <a:cubicBezTo>
                      <a:pt x="18900" y="6326"/>
                      <a:pt x="15273" y="2700"/>
                      <a:pt x="10800" y="2700"/>
                    </a:cubicBezTo>
                    <a:cubicBezTo>
                      <a:pt x="9117" y="2700"/>
                      <a:pt x="7477" y="3223"/>
                      <a:pt x="6106" y="4198"/>
                    </a:cubicBezTo>
                    <a:lnTo>
                      <a:pt x="17401" y="15493"/>
                    </a:lnTo>
                    <a:close/>
                    <a:moveTo>
                      <a:pt x="4198" y="6106"/>
                    </a:moveTo>
                    <a:cubicBezTo>
                      <a:pt x="3223" y="7477"/>
                      <a:pt x="2700" y="9117"/>
                      <a:pt x="2700" y="10799"/>
                    </a:cubicBezTo>
                    <a:cubicBezTo>
                      <a:pt x="2700" y="15273"/>
                      <a:pt x="6326" y="18900"/>
                      <a:pt x="10800" y="18900"/>
                    </a:cubicBezTo>
                    <a:cubicBezTo>
                      <a:pt x="12482" y="18900"/>
                      <a:pt x="14122" y="18376"/>
                      <a:pt x="15493" y="17401"/>
                    </a:cubicBezTo>
                    <a:lnTo>
                      <a:pt x="4198" y="6106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algn="ctr" eaLnBrk="1" hangingPunct="1"/>
                <a:endParaRPr lang="en-US" altLang="zh-CN" dirty="0">
                  <a:latin typeface="Arial" panose="020B0604020202020204" pitchFamily="34" charset="0"/>
                </a:endParaRPr>
              </a:p>
              <a:p>
                <a:pPr algn="ctr" eaLnBrk="1" hangingPunct="1"/>
                <a:endParaRPr lang="en-US" altLang="zh-CN" dirty="0">
                  <a:latin typeface="Arial" panose="020B0604020202020204" pitchFamily="34" charset="0"/>
                </a:endParaRPr>
              </a:p>
              <a:p>
                <a:pPr algn="ctr" eaLnBrk="1" hangingPunct="1"/>
                <a:endParaRPr lang="en-US" altLang="zh-CN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3344" name="Group 98"/>
            <p:cNvGrpSpPr/>
            <p:nvPr/>
          </p:nvGrpSpPr>
          <p:grpSpPr>
            <a:xfrm>
              <a:off x="4397" y="572"/>
              <a:ext cx="554" cy="560"/>
              <a:chOff x="4474" y="526"/>
              <a:chExt cx="554" cy="560"/>
            </a:xfrm>
          </p:grpSpPr>
          <p:sp>
            <p:nvSpPr>
              <p:cNvPr id="74851" name="Oval 99"/>
              <p:cNvSpPr>
                <a:spLocks noChangeArrowheads="1"/>
              </p:cNvSpPr>
              <p:nvPr/>
            </p:nvSpPr>
            <p:spPr bwMode="auto">
              <a:xfrm>
                <a:off x="4474" y="526"/>
                <a:ext cx="554" cy="560"/>
              </a:xfrm>
              <a:prstGeom prst="ellipse">
                <a:avLst/>
              </a:prstGeom>
              <a:gradFill rotWithShape="1">
                <a:gsLst>
                  <a:gs pos="0">
                    <a:schemeClr val="tx1">
                      <a:gamma/>
                      <a:tint val="0"/>
                      <a:invGamma/>
                    </a:schemeClr>
                  </a:gs>
                  <a:gs pos="100000">
                    <a:schemeClr val="tx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>
                <a:prstShdw prst="shdw18" dist="17961" dir="13500000">
                  <a:schemeClr val="tx1">
                    <a:gamma/>
                    <a:shade val="60000"/>
                    <a:invGamma/>
                  </a:schemeClr>
                </a:prst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</a14:hiddenLine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13374" name="Rectangle 100"/>
              <p:cNvSpPr/>
              <p:nvPr/>
            </p:nvSpPr>
            <p:spPr>
              <a:xfrm>
                <a:off x="4490" y="768"/>
                <a:ext cx="506" cy="68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74853" name="Oval 101"/>
              <p:cNvSpPr>
                <a:spLocks noChangeArrowheads="1"/>
              </p:cNvSpPr>
              <p:nvPr/>
            </p:nvSpPr>
            <p:spPr bwMode="auto">
              <a:xfrm>
                <a:off x="4591" y="629"/>
                <a:ext cx="340" cy="341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969696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</a:ln>
              <a:effectLst>
                <a:prstShdw prst="shdw18" dist="17961" dir="13500000">
                  <a:schemeClr val="tx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 pitchFamily="34" charset="0"/>
                  <a:ea typeface="华文中宋" panose="02010600040101010101" pitchFamily="2" charset="-122"/>
                  <a:cs typeface="+mn-cs"/>
                </a:endParaRPr>
              </a:p>
            </p:txBody>
          </p:sp>
          <p:sp>
            <p:nvSpPr>
              <p:cNvPr id="13376" name="Line 102"/>
              <p:cNvSpPr/>
              <p:nvPr/>
            </p:nvSpPr>
            <p:spPr>
              <a:xfrm>
                <a:off x="4936" y="799"/>
                <a:ext cx="92" cy="0"/>
              </a:xfrm>
              <a:prstGeom prst="line">
                <a:avLst/>
              </a:prstGeom>
              <a:ln w="28575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3345" name="Line 164"/>
            <p:cNvSpPr/>
            <p:nvPr/>
          </p:nvSpPr>
          <p:spPr>
            <a:xfrm>
              <a:off x="5775" y="1564"/>
              <a:ext cx="0" cy="2125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74917" name="Freeform 165"/>
            <p:cNvSpPr/>
            <p:nvPr/>
          </p:nvSpPr>
          <p:spPr bwMode="auto">
            <a:xfrm>
              <a:off x="231" y="431"/>
              <a:ext cx="294" cy="261"/>
            </a:xfrm>
            <a:custGeom>
              <a:avLst/>
              <a:gdLst>
                <a:gd name="T0" fmla="*/ 49 w 973"/>
                <a:gd name="T1" fmla="*/ 225 h 951"/>
                <a:gd name="T2" fmla="*/ 247 w 973"/>
                <a:gd name="T3" fmla="*/ 173 h 951"/>
                <a:gd name="T4" fmla="*/ 410 w 973"/>
                <a:gd name="T5" fmla="*/ 10 h 951"/>
                <a:gd name="T6" fmla="*/ 608 w 973"/>
                <a:gd name="T7" fmla="*/ 113 h 951"/>
                <a:gd name="T8" fmla="*/ 814 w 973"/>
                <a:gd name="T9" fmla="*/ 130 h 951"/>
                <a:gd name="T10" fmla="*/ 857 w 973"/>
                <a:gd name="T11" fmla="*/ 354 h 951"/>
                <a:gd name="T12" fmla="*/ 969 w 973"/>
                <a:gd name="T13" fmla="*/ 491 h 951"/>
                <a:gd name="T14" fmla="*/ 832 w 973"/>
                <a:gd name="T15" fmla="*/ 638 h 951"/>
                <a:gd name="T16" fmla="*/ 797 w 973"/>
                <a:gd name="T17" fmla="*/ 835 h 951"/>
                <a:gd name="T18" fmla="*/ 565 w 973"/>
                <a:gd name="T19" fmla="*/ 881 h 951"/>
                <a:gd name="T20" fmla="*/ 359 w 973"/>
                <a:gd name="T21" fmla="*/ 930 h 951"/>
                <a:gd name="T22" fmla="*/ 213 w 973"/>
                <a:gd name="T23" fmla="*/ 758 h 951"/>
                <a:gd name="T24" fmla="*/ 24 w 973"/>
                <a:gd name="T25" fmla="*/ 655 h 951"/>
                <a:gd name="T26" fmla="*/ 66 w 973"/>
                <a:gd name="T27" fmla="*/ 440 h 951"/>
                <a:gd name="T28" fmla="*/ 49 w 973"/>
                <a:gd name="T29" fmla="*/ 225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3" h="951">
                  <a:moveTo>
                    <a:pt x="49" y="225"/>
                  </a:moveTo>
                  <a:cubicBezTo>
                    <a:pt x="79" y="181"/>
                    <a:pt x="187" y="209"/>
                    <a:pt x="247" y="173"/>
                  </a:cubicBezTo>
                  <a:cubicBezTo>
                    <a:pt x="307" y="137"/>
                    <a:pt x="350" y="20"/>
                    <a:pt x="410" y="10"/>
                  </a:cubicBezTo>
                  <a:cubicBezTo>
                    <a:pt x="470" y="0"/>
                    <a:pt x="541" y="93"/>
                    <a:pt x="608" y="113"/>
                  </a:cubicBezTo>
                  <a:cubicBezTo>
                    <a:pt x="675" y="133"/>
                    <a:pt x="772" y="90"/>
                    <a:pt x="814" y="130"/>
                  </a:cubicBezTo>
                  <a:cubicBezTo>
                    <a:pt x="856" y="170"/>
                    <a:pt x="831" y="294"/>
                    <a:pt x="857" y="354"/>
                  </a:cubicBezTo>
                  <a:cubicBezTo>
                    <a:pt x="883" y="414"/>
                    <a:pt x="973" y="444"/>
                    <a:pt x="969" y="491"/>
                  </a:cubicBezTo>
                  <a:cubicBezTo>
                    <a:pt x="965" y="538"/>
                    <a:pt x="861" y="581"/>
                    <a:pt x="832" y="638"/>
                  </a:cubicBezTo>
                  <a:cubicBezTo>
                    <a:pt x="803" y="695"/>
                    <a:pt x="841" y="795"/>
                    <a:pt x="797" y="835"/>
                  </a:cubicBezTo>
                  <a:cubicBezTo>
                    <a:pt x="753" y="875"/>
                    <a:pt x="638" y="865"/>
                    <a:pt x="565" y="881"/>
                  </a:cubicBezTo>
                  <a:cubicBezTo>
                    <a:pt x="492" y="897"/>
                    <a:pt x="418" y="951"/>
                    <a:pt x="359" y="930"/>
                  </a:cubicBezTo>
                  <a:cubicBezTo>
                    <a:pt x="300" y="909"/>
                    <a:pt x="269" y="804"/>
                    <a:pt x="213" y="758"/>
                  </a:cubicBezTo>
                  <a:cubicBezTo>
                    <a:pt x="157" y="712"/>
                    <a:pt x="48" y="708"/>
                    <a:pt x="24" y="655"/>
                  </a:cubicBezTo>
                  <a:cubicBezTo>
                    <a:pt x="0" y="602"/>
                    <a:pt x="62" y="512"/>
                    <a:pt x="66" y="440"/>
                  </a:cubicBezTo>
                  <a:cubicBezTo>
                    <a:pt x="70" y="368"/>
                    <a:pt x="19" y="269"/>
                    <a:pt x="49" y="225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endParaRPr>
            </a:p>
          </p:txBody>
        </p:sp>
        <p:sp>
          <p:nvSpPr>
            <p:cNvPr id="74921" name="Freeform 169"/>
            <p:cNvSpPr/>
            <p:nvPr/>
          </p:nvSpPr>
          <p:spPr bwMode="auto">
            <a:xfrm>
              <a:off x="231" y="1150"/>
              <a:ext cx="294" cy="262"/>
            </a:xfrm>
            <a:custGeom>
              <a:avLst/>
              <a:gdLst>
                <a:gd name="T0" fmla="*/ 49 w 973"/>
                <a:gd name="T1" fmla="*/ 225 h 951"/>
                <a:gd name="T2" fmla="*/ 247 w 973"/>
                <a:gd name="T3" fmla="*/ 173 h 951"/>
                <a:gd name="T4" fmla="*/ 410 w 973"/>
                <a:gd name="T5" fmla="*/ 10 h 951"/>
                <a:gd name="T6" fmla="*/ 608 w 973"/>
                <a:gd name="T7" fmla="*/ 113 h 951"/>
                <a:gd name="T8" fmla="*/ 814 w 973"/>
                <a:gd name="T9" fmla="*/ 130 h 951"/>
                <a:gd name="T10" fmla="*/ 857 w 973"/>
                <a:gd name="T11" fmla="*/ 354 h 951"/>
                <a:gd name="T12" fmla="*/ 969 w 973"/>
                <a:gd name="T13" fmla="*/ 491 h 951"/>
                <a:gd name="T14" fmla="*/ 832 w 973"/>
                <a:gd name="T15" fmla="*/ 638 h 951"/>
                <a:gd name="T16" fmla="*/ 797 w 973"/>
                <a:gd name="T17" fmla="*/ 835 h 951"/>
                <a:gd name="T18" fmla="*/ 565 w 973"/>
                <a:gd name="T19" fmla="*/ 881 h 951"/>
                <a:gd name="T20" fmla="*/ 359 w 973"/>
                <a:gd name="T21" fmla="*/ 930 h 951"/>
                <a:gd name="T22" fmla="*/ 213 w 973"/>
                <a:gd name="T23" fmla="*/ 758 h 951"/>
                <a:gd name="T24" fmla="*/ 24 w 973"/>
                <a:gd name="T25" fmla="*/ 655 h 951"/>
                <a:gd name="T26" fmla="*/ 66 w 973"/>
                <a:gd name="T27" fmla="*/ 440 h 951"/>
                <a:gd name="T28" fmla="*/ 49 w 973"/>
                <a:gd name="T29" fmla="*/ 225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3" h="951">
                  <a:moveTo>
                    <a:pt x="49" y="225"/>
                  </a:moveTo>
                  <a:cubicBezTo>
                    <a:pt x="79" y="181"/>
                    <a:pt x="187" y="209"/>
                    <a:pt x="247" y="173"/>
                  </a:cubicBezTo>
                  <a:cubicBezTo>
                    <a:pt x="307" y="137"/>
                    <a:pt x="350" y="20"/>
                    <a:pt x="410" y="10"/>
                  </a:cubicBezTo>
                  <a:cubicBezTo>
                    <a:pt x="470" y="0"/>
                    <a:pt x="541" y="93"/>
                    <a:pt x="608" y="113"/>
                  </a:cubicBezTo>
                  <a:cubicBezTo>
                    <a:pt x="675" y="133"/>
                    <a:pt x="772" y="90"/>
                    <a:pt x="814" y="130"/>
                  </a:cubicBezTo>
                  <a:cubicBezTo>
                    <a:pt x="856" y="170"/>
                    <a:pt x="831" y="294"/>
                    <a:pt x="857" y="354"/>
                  </a:cubicBezTo>
                  <a:cubicBezTo>
                    <a:pt x="883" y="414"/>
                    <a:pt x="973" y="444"/>
                    <a:pt x="969" y="491"/>
                  </a:cubicBezTo>
                  <a:cubicBezTo>
                    <a:pt x="965" y="538"/>
                    <a:pt x="861" y="581"/>
                    <a:pt x="832" y="638"/>
                  </a:cubicBezTo>
                  <a:cubicBezTo>
                    <a:pt x="803" y="695"/>
                    <a:pt x="841" y="795"/>
                    <a:pt x="797" y="835"/>
                  </a:cubicBezTo>
                  <a:cubicBezTo>
                    <a:pt x="753" y="875"/>
                    <a:pt x="638" y="865"/>
                    <a:pt x="565" y="881"/>
                  </a:cubicBezTo>
                  <a:cubicBezTo>
                    <a:pt x="492" y="897"/>
                    <a:pt x="418" y="951"/>
                    <a:pt x="359" y="930"/>
                  </a:cubicBezTo>
                  <a:cubicBezTo>
                    <a:pt x="300" y="909"/>
                    <a:pt x="269" y="804"/>
                    <a:pt x="213" y="758"/>
                  </a:cubicBezTo>
                  <a:cubicBezTo>
                    <a:pt x="157" y="712"/>
                    <a:pt x="48" y="708"/>
                    <a:pt x="24" y="655"/>
                  </a:cubicBezTo>
                  <a:cubicBezTo>
                    <a:pt x="0" y="602"/>
                    <a:pt x="62" y="512"/>
                    <a:pt x="66" y="440"/>
                  </a:cubicBezTo>
                  <a:cubicBezTo>
                    <a:pt x="70" y="368"/>
                    <a:pt x="19" y="269"/>
                    <a:pt x="49" y="225"/>
                  </a:cubicBez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2"/>
                </a:gs>
              </a:gsLst>
              <a:path path="rect">
                <a:fillToRect l="50000" t="50000" r="50000" b="50000"/>
              </a:path>
            </a:gradFill>
            <a:ln>
              <a:noFill/>
            </a:ln>
            <a:effectLst>
              <a:prstShdw prst="shdw17" dist="17961" dir="2700000">
                <a:schemeClr val="tx2">
                  <a:gamma/>
                  <a:shade val="60000"/>
                  <a:invGamma/>
                </a:schemeClr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endParaRPr>
            </a:p>
          </p:txBody>
        </p:sp>
        <p:grpSp>
          <p:nvGrpSpPr>
            <p:cNvPr id="13348" name="Group 176"/>
            <p:cNvGrpSpPr/>
            <p:nvPr/>
          </p:nvGrpSpPr>
          <p:grpSpPr>
            <a:xfrm>
              <a:off x="509" y="1336"/>
              <a:ext cx="2444" cy="1135"/>
              <a:chOff x="494" y="1298"/>
              <a:chExt cx="2444" cy="1135"/>
            </a:xfrm>
          </p:grpSpPr>
          <p:sp>
            <p:nvSpPr>
              <p:cNvPr id="74795" name="WordArt 43"/>
              <p:cNvSpPr>
                <a:spLocks noChangeArrowheads="1" noChangeShapeType="1" noTextEdit="1"/>
              </p:cNvSpPr>
              <p:nvPr/>
            </p:nvSpPr>
            <p:spPr bwMode="auto">
              <a:xfrm rot="-312159">
                <a:off x="494" y="1298"/>
                <a:ext cx="1031" cy="872"/>
              </a:xfrm>
              <a:prstGeom prst="rect">
                <a:avLst/>
              </a:prstGeom>
              <a:extLst>
                <a:ext uri="{AF507438-7753-43E0-B8FC-AC1667EBCBE1}">
                  <a14:hiddenEffects xmlns:a14="http://schemas.microsoft.com/office/drawing/2010/main">
                    <a:effectLst/>
                  </a14:hiddenEffects>
                </a:ext>
              </a:extLst>
            </p:spPr>
            <p:txBody>
              <a:bodyPr wrap="none" numCol="1" fromWordArt="1">
                <a:prstTxWarp prst="textArchDownPour">
                  <a:avLst>
                    <a:gd name="adj1" fmla="val 1286134"/>
                    <a:gd name="adj2" fmla="val 77556"/>
                  </a:avLst>
                </a:prstTxWarp>
              </a:bodyPr>
              <a:lstStyle/>
              <a:p>
                <a:pPr marL="0" marR="0" lvl="0" indent="0" algn="dist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1" i="0" u="none" strike="noStrike" kern="10" cap="none" spc="0" normalizeH="1" baseline="0" noProof="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断   </a:t>
                </a:r>
                <a:r>
                  <a:rPr kumimoji="0" lang="en-US" altLang="zh-CN" sz="1400" b="1" i="0" u="none" strike="noStrike" kern="10" cap="none" spc="0" normalizeH="1" baseline="0" noProof="0">
                    <a:ln w="9525">
                      <a:solidFill>
                        <a:srgbClr val="000000"/>
                      </a:solidFill>
                      <a:round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x0.1    x1   x5  </a:t>
                </a:r>
                <a:endParaRPr kumimoji="0" lang="zh-CN" altLang="en-US" sz="1400" b="1" i="0" u="none" strike="noStrike" kern="10" cap="none" spc="0" normalizeH="1" baseline="0" noProof="0">
                  <a:ln w="9525">
                    <a:solidFill>
                      <a:srgbClr val="000000"/>
                    </a:solidFill>
                    <a:round/>
                  </a:ln>
                  <a:solidFill>
                    <a:srgbClr val="000000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3353" name="Group 80"/>
              <p:cNvGrpSpPr/>
              <p:nvPr/>
            </p:nvGrpSpPr>
            <p:grpSpPr>
              <a:xfrm>
                <a:off x="710" y="1480"/>
                <a:ext cx="554" cy="560"/>
                <a:chOff x="4474" y="526"/>
                <a:chExt cx="554" cy="560"/>
              </a:xfrm>
            </p:grpSpPr>
            <p:sp>
              <p:nvSpPr>
                <p:cNvPr id="74785" name="Oval 33"/>
                <p:cNvSpPr>
                  <a:spLocks noChangeArrowheads="1"/>
                </p:cNvSpPr>
                <p:nvPr/>
              </p:nvSpPr>
              <p:spPr bwMode="auto">
                <a:xfrm>
                  <a:off x="4474" y="525"/>
                  <a:ext cx="554" cy="56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gamma/>
                        <a:tint val="0"/>
                        <a:invGamma/>
                      </a:schemeClr>
                    </a:gs>
                    <a:gs pos="100000">
                      <a:schemeClr val="tx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>
                  <a:prstShdw prst="shdw18" dist="17961" dir="13500000">
                    <a:schemeClr val="tx1">
                      <a:gamma/>
                      <a:shade val="60000"/>
                      <a:invGamma/>
                    </a:schemeClr>
                  </a:prst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13370" name="Rectangle 78"/>
                <p:cNvSpPr/>
                <p:nvPr/>
              </p:nvSpPr>
              <p:spPr>
                <a:xfrm>
                  <a:off x="4490" y="768"/>
                  <a:ext cx="506" cy="68"/>
                </a:xfrm>
                <a:prstGeom prst="rect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eaLnBrk="1" hangingPunct="1"/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786" name="Oval 34"/>
                <p:cNvSpPr>
                  <a:spLocks noChangeArrowheads="1"/>
                </p:cNvSpPr>
                <p:nvPr/>
              </p:nvSpPr>
              <p:spPr bwMode="auto">
                <a:xfrm>
                  <a:off x="4591" y="628"/>
                  <a:ext cx="340" cy="34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969696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</a:ln>
                <a:effectLst>
                  <a:prstShdw prst="shdw18" dist="17961" dir="135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13372" name="Line 79"/>
                <p:cNvSpPr/>
                <p:nvPr/>
              </p:nvSpPr>
              <p:spPr>
                <a:xfrm>
                  <a:off x="4936" y="799"/>
                  <a:ext cx="92" cy="0"/>
                </a:xfrm>
                <a:prstGeom prst="line">
                  <a:avLst/>
                </a:prstGeom>
                <a:ln w="28575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3354" name="Rectangle 89"/>
              <p:cNvSpPr/>
              <p:nvPr/>
            </p:nvSpPr>
            <p:spPr>
              <a:xfrm rot="7591731">
                <a:off x="2155" y="1813"/>
                <a:ext cx="506" cy="68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tx1"/>
                  </a:gs>
                </a:gsLst>
                <a:path path="shape">
                  <a:fillToRect l="50000" t="50000" r="50000" b="50000"/>
                </a:path>
                <a:tileRect/>
              </a:gra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 wrap="none" anchor="ctr" anchorCtr="0"/>
              <a:p>
                <a:pPr eaLnBrk="1" hangingPunct="1"/>
                <a:endParaRPr lang="zh-CN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355" name="Text Box 93"/>
              <p:cNvSpPr txBox="1"/>
              <p:nvPr/>
            </p:nvSpPr>
            <p:spPr>
              <a:xfrm>
                <a:off x="631" y="2135"/>
                <a:ext cx="601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zh-CN" altLang="en-US" sz="2000" dirty="0">
                    <a:latin typeface="Arial" panose="020B0604020202020204" pitchFamily="34" charset="0"/>
                  </a:rPr>
                  <a:t>倍率</a:t>
                </a:r>
                <a:r>
                  <a:rPr lang="en-US" altLang="zh-CN" sz="2000" i="1" dirty="0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000" baseline="-25000" dirty="0">
                    <a:latin typeface="Arial" panose="020B0604020202020204" pitchFamily="34" charset="0"/>
                  </a:rPr>
                  <a:t>1</a:t>
                </a:r>
                <a:endParaRPr lang="en-US" altLang="zh-CN" sz="2000" baseline="-2500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13356" name="Group 82"/>
              <p:cNvGrpSpPr/>
              <p:nvPr/>
            </p:nvGrpSpPr>
            <p:grpSpPr>
              <a:xfrm>
                <a:off x="1450" y="1480"/>
                <a:ext cx="554" cy="560"/>
                <a:chOff x="4474" y="526"/>
                <a:chExt cx="554" cy="560"/>
              </a:xfrm>
            </p:grpSpPr>
            <p:sp>
              <p:nvSpPr>
                <p:cNvPr id="74835" name="Oval 83"/>
                <p:cNvSpPr>
                  <a:spLocks noChangeArrowheads="1"/>
                </p:cNvSpPr>
                <p:nvPr/>
              </p:nvSpPr>
              <p:spPr bwMode="auto">
                <a:xfrm>
                  <a:off x="4473" y="525"/>
                  <a:ext cx="554" cy="56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gamma/>
                        <a:tint val="0"/>
                        <a:invGamma/>
                      </a:schemeClr>
                    </a:gs>
                    <a:gs pos="100000">
                      <a:schemeClr val="tx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>
                  <a:prstShdw prst="shdw18" dist="17961" dir="13500000">
                    <a:schemeClr val="tx1">
                      <a:gamma/>
                      <a:shade val="60000"/>
                      <a:invGamma/>
                    </a:schemeClr>
                  </a:prst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13366" name="Rectangle 84"/>
                <p:cNvSpPr/>
                <p:nvPr/>
              </p:nvSpPr>
              <p:spPr>
                <a:xfrm>
                  <a:off x="4490" y="768"/>
                  <a:ext cx="506" cy="68"/>
                </a:xfrm>
                <a:prstGeom prst="rect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chemeClr val="tx1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28575" cap="flat" cmpd="sng">
                  <a:solidFill>
                    <a:schemeClr val="tx1"/>
                  </a:solidFill>
                  <a:prstDash val="solid"/>
                  <a:miter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p>
                  <a:pPr eaLnBrk="1" hangingPunct="1"/>
                  <a:endParaRPr lang="zh-CN" altLang="en-US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4837" name="Oval 85"/>
                <p:cNvSpPr>
                  <a:spLocks noChangeArrowheads="1"/>
                </p:cNvSpPr>
                <p:nvPr/>
              </p:nvSpPr>
              <p:spPr bwMode="auto">
                <a:xfrm>
                  <a:off x="4591" y="628"/>
                  <a:ext cx="340" cy="341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969696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</a:ln>
                <a:effectLst>
                  <a:prstShdw prst="shdw18" dist="17961" dir="135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13368" name="Line 86"/>
                <p:cNvSpPr/>
                <p:nvPr/>
              </p:nvSpPr>
              <p:spPr>
                <a:xfrm>
                  <a:off x="4936" y="799"/>
                  <a:ext cx="92" cy="0"/>
                </a:xfrm>
                <a:prstGeom prst="line">
                  <a:avLst/>
                </a:prstGeom>
                <a:ln w="28575" cap="flat" cmpd="sng">
                  <a:solidFill>
                    <a:schemeClr val="bg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13357" name="Text Box 92"/>
              <p:cNvSpPr txBox="1"/>
              <p:nvPr/>
            </p:nvSpPr>
            <p:spPr>
              <a:xfrm>
                <a:off x="1518" y="2096"/>
                <a:ext cx="43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zh-CN" altLang="en-US" sz="2000" dirty="0">
                    <a:latin typeface="Arial" panose="020B0604020202020204" pitchFamily="34" charset="0"/>
                  </a:rPr>
                  <a:t>调零</a:t>
                </a:r>
                <a:endParaRPr lang="zh-CN" altLang="en-US" sz="20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358" name="Arc 95"/>
              <p:cNvSpPr/>
              <p:nvPr/>
            </p:nvSpPr>
            <p:spPr>
              <a:xfrm rot="10800000">
                <a:off x="1501" y="1976"/>
                <a:ext cx="453" cy="11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5" y="1"/>
                  </a:cxn>
                  <a:cxn ang="0">
                    <a:pos x="2" y="1"/>
                  </a:cxn>
                </a:cxnLst>
                <a:pathLst>
                  <a:path w="43200" h="21945" fill="none">
                    <a:moveTo>
                      <a:pt x="2" y="21945"/>
                    </a:moveTo>
                    <a:cubicBezTo>
                      <a:pt x="0" y="21830"/>
                      <a:pt x="0" y="2171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</a:path>
                  <a:path w="43200" h="21945" stroke="0">
                    <a:moveTo>
                      <a:pt x="2" y="21945"/>
                    </a:moveTo>
                    <a:cubicBezTo>
                      <a:pt x="0" y="21830"/>
                      <a:pt x="0" y="21715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599"/>
                    </a:cubicBezTo>
                    <a:lnTo>
                      <a:pt x="21600" y="21600"/>
                    </a:lnTo>
                    <a:lnTo>
                      <a:pt x="2" y="21945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  <a:round/>
                <a:headEnd type="stealth" w="lg" len="lg"/>
                <a:tailEnd type="stealth" w="lg" len="lg"/>
              </a:ln>
            </p:spPr>
            <p:txBody>
              <a:bodyPr/>
              <a:p>
                <a:endParaRPr lang="zh-CN" altLang="en-US"/>
              </a:p>
            </p:txBody>
          </p:sp>
          <p:grpSp>
            <p:nvGrpSpPr>
              <p:cNvPr id="13359" name="Group 171"/>
              <p:cNvGrpSpPr/>
              <p:nvPr/>
            </p:nvGrpSpPr>
            <p:grpSpPr>
              <a:xfrm>
                <a:off x="1907" y="1344"/>
                <a:ext cx="1031" cy="872"/>
                <a:chOff x="1907" y="1570"/>
                <a:chExt cx="1031" cy="872"/>
              </a:xfrm>
            </p:grpSpPr>
            <p:sp>
              <p:nvSpPr>
                <p:cNvPr id="74840" name="Oval 88"/>
                <p:cNvSpPr>
                  <a:spLocks noChangeArrowheads="1"/>
                </p:cNvSpPr>
                <p:nvPr/>
              </p:nvSpPr>
              <p:spPr bwMode="auto">
                <a:xfrm>
                  <a:off x="2138" y="1708"/>
                  <a:ext cx="554" cy="56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tx1">
                        <a:gamma/>
                        <a:tint val="0"/>
                        <a:invGamma/>
                      </a:schemeClr>
                    </a:gs>
                    <a:gs pos="100000">
                      <a:schemeClr val="tx1"/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>
                  <a:prstShdw prst="shdw18" dist="17961" dir="13500000">
                    <a:schemeClr val="tx1">
                      <a:gamma/>
                      <a:shade val="60000"/>
                      <a:invGamma/>
                    </a:schemeClr>
                  </a:prst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74842" name="Oval 90"/>
                <p:cNvSpPr>
                  <a:spLocks noChangeArrowheads="1"/>
                </p:cNvSpPr>
                <p:nvPr/>
              </p:nvSpPr>
              <p:spPr bwMode="auto">
                <a:xfrm>
                  <a:off x="2256" y="1810"/>
                  <a:ext cx="340" cy="34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bg1"/>
                    </a:gs>
                    <a:gs pos="100000">
                      <a:srgbClr val="969696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</a:ln>
                <a:effectLst>
                  <a:prstShdw prst="shdw18" dist="17961" dir="13500000">
                    <a:schemeClr val="tx1">
                      <a:gamma/>
                      <a:shade val="60000"/>
                      <a:invGamma/>
                    </a:schemeClr>
                  </a:prstShdw>
                </a:effectLst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2800" b="1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华文中宋" panose="02010600040101010101" pitchFamily="2" charset="-122"/>
                    <a:cs typeface="+mn-cs"/>
                  </a:endParaRPr>
                </a:p>
              </p:txBody>
            </p:sp>
            <p:sp>
              <p:nvSpPr>
                <p:cNvPr id="13364" name="WordArt 96"/>
                <p:cNvSpPr>
                  <a:spLocks noTextEdit="1"/>
                </p:cNvSpPr>
                <p:nvPr/>
              </p:nvSpPr>
              <p:spPr>
                <a:xfrm rot="-312159">
                  <a:off x="1907" y="1570"/>
                  <a:ext cx="1031" cy="872"/>
                </a:xfrm>
                <a:prstGeom prst="rect">
                  <a:avLst/>
                </a:prstGeom>
              </p:spPr>
              <p:txBody>
                <a:bodyPr wrap="none" fromWordArt="1">
                  <a:prstTxWarp prst="textArchDownPour">
                    <a:avLst>
                      <a:gd name="adj1" fmla="val 2447958"/>
                      <a:gd name="adj2" fmla="val 75259"/>
                    </a:avLst>
                  </a:prstTxWarp>
                  <a:normAutofit/>
                </a:bodyPr>
                <a:p>
                  <a:pPr algn="dist"/>
                  <a:r>
                    <a:rPr lang="zh-CN" altLang="en-US" sz="1400" b="1" normalizeH="1">
                      <a:ln w="9525" cap="flat" cmpd="sng">
                        <a:solidFill>
                          <a:srgbClr val="000000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solidFill>
                        <a:srgbClr val="00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测量   输出</a:t>
                  </a:r>
                  <a:endParaRPr lang="zh-CN" altLang="en-US" sz="1400" b="1" normalizeH="1">
                    <a:ln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3360" name="Freeform 97"/>
              <p:cNvSpPr/>
              <p:nvPr/>
            </p:nvSpPr>
            <p:spPr>
              <a:xfrm>
                <a:off x="2254" y="1984"/>
                <a:ext cx="58" cy="67"/>
              </a:xfrm>
              <a:custGeom>
                <a:avLst/>
                <a:gdLst/>
                <a:ahLst/>
                <a:cxnLst>
                  <a:cxn ang="0">
                    <a:pos x="58" y="0"/>
                  </a:cxn>
                  <a:cxn ang="0">
                    <a:pos x="0" y="67"/>
                  </a:cxn>
                </a:cxnLst>
                <a:pathLst>
                  <a:path w="58" h="67">
                    <a:moveTo>
                      <a:pt x="58" y="0"/>
                    </a:moveTo>
                    <a:lnTo>
                      <a:pt x="0" y="67"/>
                    </a:lnTo>
                  </a:path>
                </a:pathLst>
              </a:custGeom>
              <a:noFill/>
              <a:ln w="28575" cap="flat" cmpd="sng">
                <a:solidFill>
                  <a:schemeClr val="bg1">
                    <a:alpha val="10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13361" name="Text Box 173"/>
              <p:cNvSpPr txBox="1"/>
              <p:nvPr/>
            </p:nvSpPr>
            <p:spPr>
              <a:xfrm>
                <a:off x="2328" y="2183"/>
                <a:ext cx="281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p>
                <a:pPr eaLnBrk="1" hangingPunct="1"/>
                <a:r>
                  <a:rPr lang="en-US" altLang="zh-CN" sz="2000" i="1" dirty="0">
                    <a:latin typeface="Times New Roman" panose="02020603050405020304" pitchFamily="18" charset="0"/>
                  </a:rPr>
                  <a:t>K</a:t>
                </a:r>
                <a:r>
                  <a:rPr lang="en-US" altLang="zh-CN" sz="2000" baseline="-25000" dirty="0">
                    <a:latin typeface="Arial" panose="020B0604020202020204" pitchFamily="34" charset="0"/>
                  </a:rPr>
                  <a:t>3</a:t>
                </a:r>
                <a:endParaRPr lang="en-US" altLang="zh-CN" sz="2000" baseline="-25000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349" name="Text Box 178"/>
            <p:cNvSpPr txBox="1"/>
            <p:nvPr/>
          </p:nvSpPr>
          <p:spPr>
            <a:xfrm>
              <a:off x="765" y="131"/>
              <a:ext cx="21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000" dirty="0">
                  <a:solidFill>
                    <a:srgbClr val="FF3300"/>
                  </a:solidFill>
                  <a:latin typeface="Arial" panose="020B0604020202020204" pitchFamily="34" charset="0"/>
                </a:rPr>
                <a:t>UJ33a</a:t>
              </a:r>
              <a:r>
                <a:rPr lang="zh-CN" altLang="en-US" sz="2000" dirty="0">
                  <a:latin typeface="Arial" panose="020B0604020202020204" pitchFamily="34" charset="0"/>
                </a:rPr>
                <a:t>型携带式直流电位差计</a:t>
              </a:r>
              <a:endParaRPr lang="zh-CN" altLang="en-US" sz="2000" dirty="0">
                <a:latin typeface="Arial" panose="020B0604020202020204" pitchFamily="34" charset="0"/>
              </a:endParaRPr>
            </a:p>
          </p:txBody>
        </p:sp>
        <p:sp>
          <p:nvSpPr>
            <p:cNvPr id="13350" name="Rectangle 179"/>
            <p:cNvSpPr/>
            <p:nvPr/>
          </p:nvSpPr>
          <p:spPr>
            <a:xfrm>
              <a:off x="526" y="458"/>
              <a:ext cx="20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000" dirty="0">
                  <a:solidFill>
                    <a:srgbClr val="FF3300"/>
                  </a:solidFill>
                  <a:latin typeface="Arial" panose="020B0604020202020204" pitchFamily="34" charset="0"/>
                </a:rPr>
                <a:t>+</a:t>
              </a:r>
              <a:endParaRPr lang="en-US" altLang="zh-CN" sz="2000" dirty="0">
                <a:solidFill>
                  <a:srgbClr val="FF33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351" name="Rectangle 180"/>
            <p:cNvSpPr/>
            <p:nvPr/>
          </p:nvSpPr>
          <p:spPr>
            <a:xfrm>
              <a:off x="486" y="1095"/>
              <a:ext cx="23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000" dirty="0">
                  <a:solidFill>
                    <a:srgbClr val="FF33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</a:rPr>
                <a:t>-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13315" name="Rectangle 4"/>
          <p:cNvSpPr/>
          <p:nvPr/>
        </p:nvSpPr>
        <p:spPr>
          <a:xfrm>
            <a:off x="268288" y="125413"/>
            <a:ext cx="4986337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实验原理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zh-CN" altLang="en-US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电位差计面板</a:t>
            </a:r>
            <a:endParaRPr lang="zh-CN" altLang="en-US" sz="2400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5" name="Rectangle 4"/>
          <p:cNvSpPr/>
          <p:nvPr/>
        </p:nvSpPr>
        <p:spPr>
          <a:xfrm>
            <a:off x="268288" y="125413"/>
            <a:ext cx="4986337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实验原理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zh-CN" altLang="en-US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电位差计面板</a:t>
            </a:r>
            <a:endParaRPr lang="zh-CN" altLang="en-US" sz="2400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/>
          <p:nvPr>
            <p:custDataLst>
              <p:tags r:id="rId1"/>
            </p:custDataLst>
          </p:nvPr>
        </p:nvGraphicFramePr>
        <p:xfrm>
          <a:off x="539750" y="836930"/>
          <a:ext cx="8337550" cy="571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10833100" imgH="8128000" progId="Paint.Picture">
                  <p:embed/>
                </p:oleObj>
              </mc:Choice>
              <mc:Fallback>
                <p:oleObj name="" r:id="rId2" imgW="10833100" imgH="812800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39750" y="836930"/>
                        <a:ext cx="8337550" cy="571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1763395" y="1052830"/>
            <a:ext cx="5674360" cy="5179060"/>
            <a:chOff x="2777" y="1658"/>
            <a:chExt cx="8936" cy="8156"/>
          </a:xfrm>
        </p:grpSpPr>
        <p:graphicFrame>
          <p:nvGraphicFramePr>
            <p:cNvPr id="4" name="对象 3"/>
            <p:cNvGraphicFramePr/>
            <p:nvPr>
              <p:custDataLst>
                <p:tags r:id="rId4"/>
              </p:custDataLst>
            </p:nvPr>
          </p:nvGraphicFramePr>
          <p:xfrm>
            <a:off x="2777" y="1658"/>
            <a:ext cx="8937" cy="8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5670550" imgH="5175250" progId="Paint.Picture">
                    <p:embed/>
                  </p:oleObj>
                </mc:Choice>
                <mc:Fallback>
                  <p:oleObj name="" r:id="rId5" imgW="5670550" imgH="5175250" progId="Paint.Picture">
                    <p:embed/>
                    <p:pic>
                      <p:nvPicPr>
                        <p:cNvPr id="0" name="图片 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77" y="1658"/>
                          <a:ext cx="8937" cy="8157"/>
                        </a:xfrm>
                        <a:prstGeom prst="rect">
                          <a:avLst/>
                        </a:prstGeom>
                        <a:ln w="28575">
                          <a:solidFill>
                            <a:srgbClr val="FF0000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直接连接符 5"/>
            <p:cNvCxnSpPr/>
            <p:nvPr/>
          </p:nvCxnSpPr>
          <p:spPr>
            <a:xfrm flipH="1">
              <a:off x="4706" y="3625"/>
              <a:ext cx="352" cy="18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140" y="3586"/>
              <a:ext cx="668" cy="188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5760" y="4493"/>
              <a:ext cx="2801" cy="4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/>
          </p:nvCxnSpPr>
          <p:spPr>
            <a:xfrm flipH="1">
              <a:off x="4819" y="4720"/>
              <a:ext cx="91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8583" y="4720"/>
              <a:ext cx="91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904875"/>
            <a:ext cx="7164387" cy="422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Rectangle 5"/>
          <p:cNvSpPr/>
          <p:nvPr/>
        </p:nvSpPr>
        <p:spPr>
          <a:xfrm>
            <a:off x="323850" y="5084763"/>
            <a:ext cx="8496300" cy="120015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>
            <a:spAutoFit/>
          </a:bodyPr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cs typeface="Times New Roman" panose="02020603050405020304" pitchFamily="18" charset="0"/>
              </a:rPr>
              <a:t>作出校准曲线，并检查该微安表是否可以使用（</a:t>
            </a:r>
            <a:r>
              <a:rPr lang="en-US" altLang="zh-CN" sz="2400" i="1" dirty="0">
                <a:solidFill>
                  <a:srgbClr val="000066"/>
                </a:solidFill>
                <a:latin typeface="华文中宋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cs typeface="Times New Roman" panose="02020603050405020304" pitchFamily="18" charset="0"/>
              </a:rPr>
              <a:t>小于等于</a:t>
            </a:r>
            <a:r>
              <a:rPr lang="en-US" altLang="zh-CN" sz="2400" dirty="0">
                <a:solidFill>
                  <a:srgbClr val="000066"/>
                </a:solidFill>
                <a:latin typeface="华文中宋" panose="02010600040101010101" pitchFamily="2" charset="-122"/>
                <a:cs typeface="Times New Roman" panose="02020603050405020304" pitchFamily="18" charset="0"/>
              </a:rPr>
              <a:t>0.5</a:t>
            </a:r>
            <a:r>
              <a:rPr lang="zh-CN" altLang="en-US" sz="2400" dirty="0">
                <a:solidFill>
                  <a:srgbClr val="000066"/>
                </a:solidFill>
                <a:latin typeface="华文中宋" panose="02010600040101010101" pitchFamily="2" charset="-122"/>
                <a:cs typeface="Times New Roman" panose="02020603050405020304" pitchFamily="18" charset="0"/>
              </a:rPr>
              <a:t>级）？</a:t>
            </a:r>
            <a:endParaRPr lang="en-US" altLang="zh-CN" sz="2400" dirty="0">
              <a:solidFill>
                <a:srgbClr val="000066"/>
              </a:solidFill>
              <a:latin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电表的等级：</a:t>
            </a:r>
            <a:r>
              <a:rPr lang="en-US" altLang="zh-CN" sz="2400" dirty="0">
                <a:solidFill>
                  <a:srgbClr val="000066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0.1  0.2   0.5   1.0  1.5   2.5  5.0</a:t>
            </a:r>
            <a:endParaRPr lang="en-US" altLang="zh-CN" sz="2400" dirty="0">
              <a:solidFill>
                <a:srgbClr val="000066"/>
              </a:solidFill>
              <a:latin typeface="Arial" panose="020B0604020202020204" pitchFamily="34" charset="0"/>
              <a:ea typeface="仿宋_GB2312" pitchFamily="49" charset="-122"/>
            </a:endParaRPr>
          </a:p>
        </p:txBody>
      </p:sp>
      <p:sp>
        <p:nvSpPr>
          <p:cNvPr id="14340" name="Rectangle 4"/>
          <p:cNvSpPr/>
          <p:nvPr/>
        </p:nvSpPr>
        <p:spPr>
          <a:xfrm>
            <a:off x="268288" y="125413"/>
            <a:ext cx="2357437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 数据记录</a:t>
            </a:r>
            <a:endParaRPr lang="zh-CN" altLang="en-US" sz="2400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ChangeArrowheads="1"/>
          </p:cNvSpPr>
          <p:nvPr/>
        </p:nvSpPr>
        <p:spPr bwMode="auto">
          <a:xfrm>
            <a:off x="1494235" y="1593056"/>
            <a:ext cx="6172200" cy="1350169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</a:ln>
          <a:effectLst/>
        </p:spPr>
        <p:txBody>
          <a:bodyPr/>
          <a:lstStyle/>
          <a:p>
            <a:pPr algn="ctr">
              <a:lnSpc>
                <a:spcPct val="130000"/>
              </a:lnSpc>
              <a:buClr>
                <a:schemeClr val="hlink"/>
              </a:buClr>
            </a:pPr>
            <a:r>
              <a:rPr lang="zh-CN" altLang="en-US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已标明仪器等级</a:t>
            </a:r>
            <a:r>
              <a:rPr lang="zh-CN" altLang="en-US" b="1">
                <a:latin typeface="宋体" panose="02010600030101010101" pitchFamily="2" charset="-122"/>
                <a:cs typeface="Tahoma" panose="020B0604030504040204" pitchFamily="34" charset="0"/>
                <a:sym typeface="+mn-ea"/>
              </a:rPr>
              <a:t>电表仪器误差</a:t>
            </a:r>
            <a:endParaRPr lang="zh-CN" altLang="en-US" b="1">
              <a:latin typeface="宋体" panose="02010600030101010101" pitchFamily="2" charset="-122"/>
              <a:cs typeface="Tahoma" panose="020B0604030504040204" pitchFamily="34" charset="0"/>
              <a:sym typeface="+mn-ea"/>
            </a:endParaRPr>
          </a:p>
          <a:p>
            <a:pPr algn="ctr">
              <a:lnSpc>
                <a:spcPct val="130000"/>
              </a:lnSpc>
              <a:buClr>
                <a:schemeClr val="hlink"/>
              </a:buClr>
            </a:pPr>
            <a:endParaRPr lang="zh-CN" altLang="en-US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ahoma" panose="020B0604030504040204" pitchFamily="34" charset="0"/>
            </a:endParaRPr>
          </a:p>
          <a:p>
            <a:pPr algn="just">
              <a:lnSpc>
                <a:spcPct val="130000"/>
              </a:lnSpc>
              <a:buClr>
                <a:schemeClr val="hlink"/>
              </a:buClr>
            </a:pPr>
            <a:r>
              <a:rPr lang="zh-CN" altLang="en-US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    级别：</a:t>
            </a:r>
            <a:r>
              <a:rPr lang="en-US" altLang="zh-CN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5.0</a:t>
            </a:r>
            <a:r>
              <a:rPr lang="zh-CN" altLang="en-US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、</a:t>
            </a:r>
            <a:r>
              <a:rPr lang="en-US" altLang="zh-CN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2.0</a:t>
            </a:r>
            <a:r>
              <a:rPr lang="zh-CN" altLang="en-US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、</a:t>
            </a:r>
            <a:r>
              <a:rPr lang="en-US" altLang="zh-CN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1.5</a:t>
            </a:r>
            <a:r>
              <a:rPr lang="zh-CN" altLang="en-US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、</a:t>
            </a:r>
            <a:r>
              <a:rPr lang="en-US" altLang="zh-CN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1.0</a:t>
            </a:r>
            <a:r>
              <a:rPr lang="zh-CN" altLang="en-US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、</a:t>
            </a:r>
            <a:r>
              <a:rPr lang="en-US" altLang="zh-CN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0.5</a:t>
            </a:r>
            <a:r>
              <a:rPr lang="zh-CN" altLang="en-US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、</a:t>
            </a:r>
            <a:r>
              <a:rPr lang="en-US" altLang="zh-CN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0.2</a:t>
            </a:r>
            <a:r>
              <a:rPr lang="zh-CN" altLang="en-US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、</a:t>
            </a:r>
            <a:r>
              <a:rPr lang="en-US" altLang="zh-CN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0.1</a:t>
            </a:r>
            <a:r>
              <a:rPr lang="zh-CN" altLang="en-US" sz="21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ahoma" panose="020B0604030504040204" pitchFamily="34" charset="0"/>
              </a:rPr>
              <a:t>等。</a:t>
            </a:r>
            <a:endParaRPr lang="zh-CN" altLang="en-US" sz="21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ahoma" panose="020B0604030504040204" pitchFamily="34" charset="0"/>
            </a:endParaRPr>
          </a:p>
        </p:txBody>
      </p:sp>
      <p:graphicFrame>
        <p:nvGraphicFramePr>
          <p:cNvPr id="620547" name="Object 3"/>
          <p:cNvGraphicFramePr>
            <a:graphicFrameLocks noChangeAspect="1"/>
          </p:cNvGraphicFramePr>
          <p:nvPr/>
        </p:nvGraphicFramePr>
        <p:xfrm>
          <a:off x="2844245" y="3645138"/>
          <a:ext cx="2932509" cy="4595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Equation" r:id="rId1" imgW="46634400" imgH="7315200" progId="Equation.DSMT4">
                  <p:embed/>
                </p:oleObj>
              </mc:Choice>
              <mc:Fallback>
                <p:oleObj name="Equation" r:id="rId1" imgW="46634400" imgH="7315200" progId="Equation.DSMT4">
                  <p:embed/>
                  <p:pic>
                    <p:nvPicPr>
                      <p:cNvPr id="0" name="图片 614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44245" y="3645138"/>
                        <a:ext cx="2932509" cy="45958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7508" name="Group 46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50825" y="908050"/>
          <a:ext cx="4127500" cy="574675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92150"/>
                <a:gridCol w="692150"/>
                <a:gridCol w="685800"/>
              </a:tblGrid>
              <a:tr h="3047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　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标准值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平均值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△</a:t>
                      </a:r>
                      <a:r>
                        <a:rPr kumimoji="0" lang="en-US" altLang="zh-CN" sz="1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32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刻度值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μA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上行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下行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电压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电流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μA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/>
                </a:tc>
              </a:tr>
              <a:tr h="4768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200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19.965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19.999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19.982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199.82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0.18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400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39.861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39.876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39.8685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398.685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1.315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600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59.818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59.759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59.7885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597.885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2.115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800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79.695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79.692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79.6935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796.935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3.065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1000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99.608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99.579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99.5935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995.935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4.065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1200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119.571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119.55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119.5605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1195.605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4.395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1400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139.454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139.463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139.4585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1394.585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5.415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1600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159.418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159.365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159.3915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1593.915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6.085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1800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179.342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179.326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179.334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1793.34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6.66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1999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199.198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199.198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199.198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1991.98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7.02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453" name="Object 471"/>
          <p:cNvGraphicFramePr>
            <a:graphicFrameLocks noChangeAspect="1"/>
          </p:cNvGraphicFramePr>
          <p:nvPr/>
        </p:nvGraphicFramePr>
        <p:xfrm>
          <a:off x="5076825" y="5154613"/>
          <a:ext cx="3890963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2" imgW="1777365" imgH="393700" progId="Equation.DSMT4">
                  <p:embed/>
                </p:oleObj>
              </mc:Choice>
              <mc:Fallback>
                <p:oleObj name="" r:id="rId2" imgW="1777365" imgH="393700" progId="Equation.DSMT4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076825" y="5154613"/>
                        <a:ext cx="3890963" cy="862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54" name="Rectangle 4"/>
          <p:cNvSpPr/>
          <p:nvPr/>
        </p:nvSpPr>
        <p:spPr>
          <a:xfrm>
            <a:off x="268288" y="125413"/>
            <a:ext cx="2357437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 数据记录</a:t>
            </a:r>
            <a:endParaRPr lang="zh-CN" altLang="en-US" sz="2400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72000" y="1130300"/>
            <a:ext cx="4068445" cy="33007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Text Box 2"/>
          <p:cNvSpPr txBox="1"/>
          <p:nvPr/>
        </p:nvSpPr>
        <p:spPr>
          <a:xfrm>
            <a:off x="214313" y="115888"/>
            <a:ext cx="2519362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思考题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3" name="Rectangle 6"/>
          <p:cNvSpPr/>
          <p:nvPr/>
        </p:nvSpPr>
        <p:spPr>
          <a:xfrm>
            <a:off x="774700" y="1196975"/>
            <a:ext cx="7648575" cy="316928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514350" indent="-514350" eaLnBrk="1" hangingPunct="1">
              <a:lnSpc>
                <a:spcPts val="4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</a:rPr>
              <a:t>如何准确测量负载或电源的电压值？</a:t>
            </a:r>
            <a:endParaRPr lang="en-US" altLang="zh-CN" sz="2400" dirty="0">
              <a:solidFill>
                <a:srgbClr val="002060"/>
              </a:solidFill>
              <a:latin typeface="华文中宋" panose="02010600040101010101" pitchFamily="2" charset="-122"/>
            </a:endParaRPr>
          </a:p>
          <a:p>
            <a:pPr marL="514350" indent="-514350" eaLnBrk="1" hangingPunct="1">
              <a:lnSpc>
                <a:spcPts val="4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</a:rPr>
              <a:t>电位差计有几个回路？各是什么作用？</a:t>
            </a:r>
            <a:endParaRPr lang="en-US" altLang="zh-CN" sz="2400" dirty="0">
              <a:solidFill>
                <a:srgbClr val="002060"/>
              </a:solidFill>
              <a:latin typeface="华文中宋" panose="02010600040101010101" pitchFamily="2" charset="-122"/>
            </a:endParaRPr>
          </a:p>
          <a:p>
            <a:pPr marL="514350" indent="-514350" eaLnBrk="1" hangingPunct="1">
              <a:lnSpc>
                <a:spcPts val="4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</a:rPr>
              <a:t>电位差计和理想电压表的区别？</a:t>
            </a:r>
            <a:endParaRPr lang="en-US" altLang="zh-CN" sz="2400" dirty="0">
              <a:solidFill>
                <a:srgbClr val="002060"/>
              </a:solidFill>
              <a:latin typeface="华文中宋" panose="02010600040101010101" pitchFamily="2" charset="-122"/>
            </a:endParaRPr>
          </a:p>
          <a:p>
            <a:pPr marL="514350" indent="-514350" eaLnBrk="1" hangingPunct="1">
              <a:lnSpc>
                <a:spcPts val="4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</a:rPr>
              <a:t>如果检流计总是往一边偏转，可能什么原因？</a:t>
            </a:r>
            <a:endParaRPr lang="en-US" altLang="zh-CN" sz="2400" dirty="0">
              <a:solidFill>
                <a:srgbClr val="002060"/>
              </a:solidFill>
              <a:latin typeface="华文中宋" panose="02010600040101010101" pitchFamily="2" charset="-122"/>
            </a:endParaRPr>
          </a:p>
          <a:p>
            <a:pPr marL="514350" indent="-514350" eaLnBrk="1" hangingPunct="1">
              <a:lnSpc>
                <a:spcPts val="4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>
                <a:solidFill>
                  <a:srgbClr val="002060"/>
                </a:solidFill>
                <a:latin typeface="华文中宋" panose="02010600040101010101" pitchFamily="2" charset="-122"/>
              </a:rPr>
              <a:t>电位差计除了可以测量电动势，还可以测量电流、电阻吗？</a:t>
            </a:r>
            <a:endParaRPr lang="en-US" altLang="zh-CN" sz="2400" dirty="0">
              <a:solidFill>
                <a:srgbClr val="002060"/>
              </a:solidFill>
              <a:latin typeface="华文中宋" panose="02010600040101010101" pitchFamily="2" charset="-122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ext Box 2"/>
          <p:cNvSpPr txBox="1"/>
          <p:nvPr/>
        </p:nvSpPr>
        <p:spPr>
          <a:xfrm>
            <a:off x="214313" y="115888"/>
            <a:ext cx="2519362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 实验目的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1" name="Rectangle 6"/>
          <p:cNvSpPr/>
          <p:nvPr/>
        </p:nvSpPr>
        <p:spPr>
          <a:xfrm>
            <a:off x="900113" y="1196975"/>
            <a:ext cx="6750050" cy="15763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514350" indent="-514350" eaLnBrk="1" hangingPunct="1">
              <a:lnSpc>
                <a:spcPts val="4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rgbClr val="002060"/>
                </a:solidFill>
                <a:latin typeface="华文中宋" panose="02010600040101010101" pitchFamily="2" charset="-122"/>
              </a:rPr>
              <a:t>了解补偿法测量电动势的原理</a:t>
            </a:r>
            <a:endParaRPr lang="en-US" altLang="zh-CN" dirty="0">
              <a:solidFill>
                <a:srgbClr val="002060"/>
              </a:solidFill>
              <a:latin typeface="华文中宋" panose="02010600040101010101" pitchFamily="2" charset="-122"/>
            </a:endParaRPr>
          </a:p>
          <a:p>
            <a:pPr marL="514350" indent="-514350" eaLnBrk="1" hangingPunct="1">
              <a:lnSpc>
                <a:spcPts val="4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rgbClr val="002060"/>
                </a:solidFill>
                <a:latin typeface="华文中宋" panose="02010600040101010101" pitchFamily="2" charset="-122"/>
              </a:rPr>
              <a:t>掌握使用电位差计测量电压的方法</a:t>
            </a:r>
            <a:endParaRPr lang="en-US" altLang="zh-CN" dirty="0">
              <a:solidFill>
                <a:srgbClr val="002060"/>
              </a:solidFill>
              <a:latin typeface="华文中宋" panose="02010600040101010101" pitchFamily="2" charset="-122"/>
            </a:endParaRPr>
          </a:p>
          <a:p>
            <a:pPr marL="514350" indent="-514350" eaLnBrk="1" hangingPunct="1">
              <a:lnSpc>
                <a:spcPts val="4000"/>
              </a:lnSpc>
              <a:buFont typeface="Arial" panose="020B0604020202020204" pitchFamily="34" charset="0"/>
              <a:buAutoNum type="arabicPeriod"/>
            </a:pPr>
            <a:r>
              <a:rPr lang="zh-CN" altLang="en-US" dirty="0">
                <a:solidFill>
                  <a:srgbClr val="002060"/>
                </a:solidFill>
                <a:latin typeface="华文中宋" panose="02010600040101010101" pitchFamily="2" charset="-122"/>
              </a:rPr>
              <a:t>绘制毫安表的校准曲线</a:t>
            </a:r>
            <a:endParaRPr lang="en-US" altLang="zh-CN" dirty="0">
              <a:solidFill>
                <a:srgbClr val="002060"/>
              </a:solidFill>
              <a:latin typeface="华文中宋" panose="02010600040101010101" pitchFamily="2" charset="-122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ext Box 2"/>
          <p:cNvSpPr txBox="1"/>
          <p:nvPr/>
        </p:nvSpPr>
        <p:spPr>
          <a:xfrm>
            <a:off x="214313" y="115888"/>
            <a:ext cx="2519362" cy="5857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 实验仪器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19" name="Rectangle 6"/>
          <p:cNvSpPr/>
          <p:nvPr/>
        </p:nvSpPr>
        <p:spPr>
          <a:xfrm>
            <a:off x="900113" y="1268413"/>
            <a:ext cx="6750050" cy="9540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en-US" altLang="zh-CN" dirty="0">
                <a:solidFill>
                  <a:srgbClr val="002060"/>
                </a:solidFill>
                <a:latin typeface="华文中宋" panose="02010600040101010101" pitchFamily="2" charset="-122"/>
              </a:rPr>
              <a:t>UJ33a</a:t>
            </a:r>
            <a:r>
              <a:rPr lang="zh-CN" altLang="en-US" dirty="0">
                <a:solidFill>
                  <a:srgbClr val="002060"/>
                </a:solidFill>
                <a:latin typeface="华文中宋" panose="02010600040101010101" pitchFamily="2" charset="-122"/>
              </a:rPr>
              <a:t>型直流电位差计、直流稳压电源、标准电阻、毫安表、电阻箱、导线若干</a:t>
            </a:r>
            <a:endParaRPr lang="en-US" altLang="zh-CN" dirty="0">
              <a:solidFill>
                <a:srgbClr val="002060"/>
              </a:solidFill>
              <a:latin typeface="华文中宋" panose="02010600040101010101" pitchFamily="2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4"/>
          <p:cNvSpPr/>
          <p:nvPr/>
        </p:nvSpPr>
        <p:spPr>
          <a:xfrm>
            <a:off x="268288" y="125413"/>
            <a:ext cx="4557712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实验原理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内部原理图</a:t>
            </a:r>
            <a:endParaRPr lang="zh-CN" altLang="en-US" sz="2400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395" name="AutoShape 91"/>
          <p:cNvSpPr>
            <a:spLocks noChangeArrowheads="1"/>
          </p:cNvSpPr>
          <p:nvPr/>
        </p:nvSpPr>
        <p:spPr bwMode="auto">
          <a:xfrm>
            <a:off x="4910138" y="2203450"/>
            <a:ext cx="3311525" cy="309721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p>
            <a:endParaRPr lang="zh-CN" altLang="en-US"/>
          </a:p>
        </p:txBody>
      </p:sp>
      <p:sp>
        <p:nvSpPr>
          <p:cNvPr id="226394" name="AutoShape 90"/>
          <p:cNvSpPr>
            <a:spLocks noChangeArrowheads="1"/>
          </p:cNvSpPr>
          <p:nvPr/>
        </p:nvSpPr>
        <p:spPr bwMode="auto">
          <a:xfrm>
            <a:off x="900113" y="2205038"/>
            <a:ext cx="3311525" cy="30956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p>
            <a:endParaRPr lang="zh-CN" altLang="en-US"/>
          </a:p>
        </p:txBody>
      </p:sp>
      <p:sp>
        <p:nvSpPr>
          <p:cNvPr id="226306" name="Text Box 2"/>
          <p:cNvSpPr txBox="1">
            <a:spLocks noChangeArrowheads="1"/>
          </p:cNvSpPr>
          <p:nvPr/>
        </p:nvSpPr>
        <p:spPr bwMode="auto">
          <a:xfrm>
            <a:off x="684213" y="1196975"/>
            <a:ext cx="4143375" cy="51911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电势补偿原理</a:t>
            </a:r>
            <a:endParaRPr kumimoji="0" lang="zh-CN" altLang="en-US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6326" name="Text Box 22"/>
          <p:cNvSpPr txBox="1">
            <a:spLocks noChangeArrowheads="1"/>
          </p:cNvSpPr>
          <p:nvPr/>
        </p:nvSpPr>
        <p:spPr bwMode="auto">
          <a:xfrm>
            <a:off x="900430" y="2276475"/>
            <a:ext cx="3522345" cy="52324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93296" tIns="46648" rIns="93296" bIns="46648">
            <a:spAutoFit/>
          </a:bodyPr>
          <a:p>
            <a:pPr defTabSz="933450" eaLnBrk="0" hangingPunct="0"/>
            <a:r>
              <a:rPr kumimoji="0" lang="zh-CN" altLang="en-US" b="1"/>
              <a:t>普通测量</a:t>
            </a:r>
            <a:r>
              <a:rPr kumimoji="0" lang="zh-CN" altLang="en-US" b="1">
                <a:solidFill>
                  <a:srgbClr val="FF0000"/>
                </a:solidFill>
              </a:rPr>
              <a:t>系统误差？</a:t>
            </a:r>
            <a:endParaRPr kumimoji="0" lang="zh-CN" altLang="en-US" b="1">
              <a:solidFill>
                <a:srgbClr val="FF0000"/>
              </a:solidFill>
            </a:endParaRPr>
          </a:p>
        </p:txBody>
      </p:sp>
      <p:sp>
        <p:nvSpPr>
          <p:cNvPr id="226327" name="Text Box 23"/>
          <p:cNvSpPr txBox="1">
            <a:spLocks noChangeArrowheads="1"/>
          </p:cNvSpPr>
          <p:nvPr/>
        </p:nvSpPr>
        <p:spPr bwMode="auto">
          <a:xfrm>
            <a:off x="5846763" y="2276475"/>
            <a:ext cx="1944687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3296" tIns="46648" rIns="93296" bIns="46648">
            <a:spAutoFit/>
          </a:bodyPr>
          <a:p>
            <a:pPr defTabSz="933450" eaLnBrk="0" hangingPunct="0"/>
            <a:r>
              <a:rPr kumimoji="0" lang="zh-CN" altLang="en-US" b="1"/>
              <a:t>补偿测量</a:t>
            </a:r>
            <a:endParaRPr kumimoji="0" lang="zh-CN" altLang="en-US" b="1"/>
          </a:p>
        </p:txBody>
      </p:sp>
      <p:sp>
        <p:nvSpPr>
          <p:cNvPr id="226333" name="AutoShape 29"/>
          <p:cNvSpPr>
            <a:spLocks noChangeArrowheads="1"/>
          </p:cNvSpPr>
          <p:nvPr/>
        </p:nvSpPr>
        <p:spPr bwMode="gray">
          <a:xfrm>
            <a:off x="666115" y="5734050"/>
            <a:ext cx="7922260" cy="863600"/>
          </a:xfrm>
          <a:prstGeom prst="roundRect">
            <a:avLst>
              <a:gd name="adj" fmla="val 10889"/>
            </a:avLst>
          </a:prstGeom>
          <a:gradFill rotWithShape="1">
            <a:gsLst>
              <a:gs pos="0">
                <a:srgbClr val="DDDDDD"/>
              </a:gs>
              <a:gs pos="50000">
                <a:srgbClr val="DDDDDD">
                  <a:gamma/>
                  <a:tint val="48627"/>
                  <a:invGamma/>
                </a:srgbClr>
              </a:gs>
              <a:gs pos="100000">
                <a:srgbClr val="DDDDDD"/>
              </a:gs>
            </a:gsLst>
            <a:lin ang="2700000" scaled="1"/>
          </a:gradFill>
          <a:ln w="38100">
            <a:solidFill>
              <a:srgbClr val="FFFFFF"/>
            </a:solidFill>
            <a:round/>
          </a:ln>
          <a:effectLst>
            <a:outerShdw dist="135003" dir="2928844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p>
            <a:endParaRPr lang="zh-CN" altLang="en-US"/>
          </a:p>
        </p:txBody>
      </p:sp>
      <p:grpSp>
        <p:nvGrpSpPr>
          <p:cNvPr id="226398" name="Group 94"/>
          <p:cNvGrpSpPr/>
          <p:nvPr/>
        </p:nvGrpSpPr>
        <p:grpSpPr bwMode="auto">
          <a:xfrm>
            <a:off x="666433" y="5843588"/>
            <a:ext cx="1746250" cy="685800"/>
            <a:chOff x="691" y="3681"/>
            <a:chExt cx="1100" cy="432"/>
          </a:xfrm>
        </p:grpSpPr>
        <p:sp>
          <p:nvSpPr>
            <p:cNvPr id="226334" name="AutoShape 30"/>
            <p:cNvSpPr>
              <a:spLocks noChangeArrowheads="1"/>
            </p:cNvSpPr>
            <p:nvPr/>
          </p:nvSpPr>
          <p:spPr bwMode="gray">
            <a:xfrm>
              <a:off x="691" y="3681"/>
              <a:ext cx="1100" cy="43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rgbClr val="2F87D7">
                    <a:gamma/>
                    <a:tint val="63529"/>
                    <a:invGamma/>
                  </a:srgbClr>
                </a:gs>
                <a:gs pos="100000">
                  <a:srgbClr val="2F87D7"/>
                </a:gs>
              </a:gsLst>
              <a:lin ang="5400000" scaled="1"/>
            </a:gradFill>
            <a:ln w="3810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226335" name="Freeform 31"/>
            <p:cNvSpPr/>
            <p:nvPr/>
          </p:nvSpPr>
          <p:spPr bwMode="gray">
            <a:xfrm>
              <a:off x="760" y="3709"/>
              <a:ext cx="548" cy="216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2F87D7">
                    <a:gamma/>
                    <a:tint val="48627"/>
                    <a:invGamma/>
                  </a:srgbClr>
                </a:gs>
                <a:gs pos="100000">
                  <a:srgbClr val="2F87D7">
                    <a:alpha val="0"/>
                  </a:srgbClr>
                </a:gs>
              </a:gsLst>
              <a:lin ang="2700000" scaled="1"/>
            </a:gradFill>
            <a:ln w="0">
              <a:noFill/>
              <a:prstDash val="solid"/>
              <a:round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26336" name="Text Box 32"/>
            <p:cNvSpPr txBox="1">
              <a:spLocks noChangeArrowheads="1"/>
            </p:cNvSpPr>
            <p:nvPr/>
          </p:nvSpPr>
          <p:spPr bwMode="gray">
            <a:xfrm>
              <a:off x="723" y="3709"/>
              <a:ext cx="1016" cy="327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p>
              <a:pPr algn="ctr" eaLnBrk="0" hangingPunct="0"/>
              <a:r>
                <a:rPr kumimoji="0" lang="zh-CN" altLang="en-US" sz="28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补偿原理</a:t>
              </a:r>
              <a:endParaRPr kumimoji="0" lang="zh-CN" altLang="en-US" sz="2800" b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</p:grpSp>
      <p:sp>
        <p:nvSpPr>
          <p:cNvPr id="226337" name="Text Box 33"/>
          <p:cNvSpPr txBox="1">
            <a:spLocks noChangeArrowheads="1"/>
          </p:cNvSpPr>
          <p:nvPr/>
        </p:nvSpPr>
        <p:spPr bwMode="gray">
          <a:xfrm>
            <a:off x="2413000" y="5964555"/>
            <a:ext cx="6264275" cy="95313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p>
            <a:pPr eaLnBrk="0" hangingPunct="0"/>
            <a:r>
              <a:rPr kumimoji="0" lang="zh-CN" altLang="en-US" b="1">
                <a:ea typeface="华文楷体" panose="02010600040101010101" pitchFamily="2" charset="-122"/>
              </a:rPr>
              <a:t>当</a:t>
            </a:r>
            <a:r>
              <a:rPr kumimoji="0" lang="en-US" altLang="zh-CN" b="1" i="1">
                <a:ea typeface="华文楷体" panose="02010600040101010101" pitchFamily="2" charset="-122"/>
              </a:rPr>
              <a:t>E</a:t>
            </a:r>
            <a:r>
              <a:rPr kumimoji="0" lang="en-US" altLang="zh-CN" b="1" baseline="-25000">
                <a:ea typeface="华文楷体" panose="02010600040101010101" pitchFamily="2" charset="-122"/>
              </a:rPr>
              <a:t>x</a:t>
            </a:r>
            <a:r>
              <a:rPr kumimoji="0" lang="en-US" altLang="zh-CN" b="1">
                <a:ea typeface="华文楷体" panose="02010600040101010101" pitchFamily="2" charset="-122"/>
              </a:rPr>
              <a:t>=</a:t>
            </a:r>
            <a:r>
              <a:rPr kumimoji="0" lang="en-US" altLang="zh-CN" b="1" i="1">
                <a:ea typeface="华文楷体" panose="02010600040101010101" pitchFamily="2" charset="-122"/>
              </a:rPr>
              <a:t>E</a:t>
            </a:r>
            <a:r>
              <a:rPr kumimoji="0" lang="en-US" altLang="zh-CN" b="1" baseline="-25000">
                <a:ea typeface="华文楷体" panose="02010600040101010101" pitchFamily="2" charset="-122"/>
              </a:rPr>
              <a:t>0</a:t>
            </a:r>
            <a:r>
              <a:rPr kumimoji="0" lang="zh-CN" altLang="en-US" b="1">
                <a:ea typeface="华文楷体" panose="02010600040101010101" pitchFamily="2" charset="-122"/>
              </a:rPr>
              <a:t>，检流计指零，电路达到补偿。</a:t>
            </a:r>
            <a:endParaRPr kumimoji="0" lang="zh-CN" altLang="en-US" b="1">
              <a:ea typeface="华文楷体" panose="02010600040101010101" pitchFamily="2" charset="-122"/>
            </a:endParaRPr>
          </a:p>
        </p:txBody>
      </p:sp>
      <p:grpSp>
        <p:nvGrpSpPr>
          <p:cNvPr id="226397" name="Group 93"/>
          <p:cNvGrpSpPr/>
          <p:nvPr/>
        </p:nvGrpSpPr>
        <p:grpSpPr bwMode="auto">
          <a:xfrm>
            <a:off x="1116013" y="2779713"/>
            <a:ext cx="2881312" cy="2160587"/>
            <a:chOff x="703" y="1751"/>
            <a:chExt cx="1815" cy="1361"/>
          </a:xfrm>
        </p:grpSpPr>
        <p:graphicFrame>
          <p:nvGraphicFramePr>
            <p:cNvPr id="226340" name="Object 36"/>
            <p:cNvGraphicFramePr>
              <a:graphicFrameLocks noChangeAspect="1"/>
            </p:cNvGraphicFramePr>
            <p:nvPr/>
          </p:nvGraphicFramePr>
          <p:xfrm>
            <a:off x="1527" y="1751"/>
            <a:ext cx="237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name="Equation" r:id="rId1" imgW="4876800" imgH="5486400" progId="Equation.3">
                    <p:embed/>
                  </p:oleObj>
                </mc:Choice>
                <mc:Fallback>
                  <p:oleObj name="Equation" r:id="rId1" imgW="4876800" imgH="5486400" progId="Equation.3">
                    <p:embed/>
                    <p:pic>
                      <p:nvPicPr>
                        <p:cNvPr id="0" name="图片 307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527" y="1751"/>
                          <a:ext cx="237" cy="27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6341" name="Group 37"/>
            <p:cNvGrpSpPr/>
            <p:nvPr/>
          </p:nvGrpSpPr>
          <p:grpSpPr bwMode="auto">
            <a:xfrm>
              <a:off x="1432" y="2008"/>
              <a:ext cx="353" cy="272"/>
              <a:chOff x="3874" y="1480"/>
              <a:chExt cx="353" cy="272"/>
            </a:xfrm>
          </p:grpSpPr>
          <p:sp>
            <p:nvSpPr>
              <p:cNvPr id="226342" name="Line 38"/>
              <p:cNvSpPr>
                <a:spLocks noChangeShapeType="1"/>
              </p:cNvSpPr>
              <p:nvPr/>
            </p:nvSpPr>
            <p:spPr bwMode="auto">
              <a:xfrm>
                <a:off x="4014" y="1480"/>
                <a:ext cx="0" cy="2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226343" name="Line 39"/>
              <p:cNvSpPr>
                <a:spLocks noChangeShapeType="1"/>
              </p:cNvSpPr>
              <p:nvPr/>
            </p:nvSpPr>
            <p:spPr bwMode="auto">
              <a:xfrm>
                <a:off x="4087" y="1543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grpSp>
            <p:nvGrpSpPr>
              <p:cNvPr id="226344" name="Group 40"/>
              <p:cNvGrpSpPr/>
              <p:nvPr/>
            </p:nvGrpSpPr>
            <p:grpSpPr bwMode="auto">
              <a:xfrm>
                <a:off x="3874" y="1486"/>
                <a:ext cx="88" cy="91"/>
                <a:chOff x="3386" y="3183"/>
                <a:chExt cx="317" cy="317"/>
              </a:xfrm>
            </p:grpSpPr>
            <p:sp>
              <p:nvSpPr>
                <p:cNvPr id="226345" name="Line 41"/>
                <p:cNvSpPr>
                  <a:spLocks noChangeShapeType="1"/>
                </p:cNvSpPr>
                <p:nvPr/>
              </p:nvSpPr>
              <p:spPr bwMode="auto">
                <a:xfrm>
                  <a:off x="3386" y="3339"/>
                  <a:ext cx="31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p>
                  <a:endParaRPr lang="zh-CN" altLang="en-US"/>
                </a:p>
              </p:txBody>
            </p:sp>
            <p:sp>
              <p:nvSpPr>
                <p:cNvPr id="226346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3542" y="3183"/>
                  <a:ext cx="0" cy="31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p>
                  <a:endParaRPr lang="zh-CN" altLang="en-US"/>
                </a:p>
              </p:txBody>
            </p:sp>
          </p:grpSp>
          <p:sp>
            <p:nvSpPr>
              <p:cNvPr id="226347" name="Line 43"/>
              <p:cNvSpPr>
                <a:spLocks noChangeShapeType="1"/>
              </p:cNvSpPr>
              <p:nvPr/>
            </p:nvSpPr>
            <p:spPr bwMode="auto">
              <a:xfrm>
                <a:off x="4136" y="1525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</p:grpSp>
        <p:grpSp>
          <p:nvGrpSpPr>
            <p:cNvPr id="226348" name="Group 44"/>
            <p:cNvGrpSpPr/>
            <p:nvPr/>
          </p:nvGrpSpPr>
          <p:grpSpPr bwMode="auto">
            <a:xfrm>
              <a:off x="703" y="2122"/>
              <a:ext cx="1815" cy="838"/>
              <a:chOff x="3145" y="1594"/>
              <a:chExt cx="1815" cy="838"/>
            </a:xfrm>
          </p:grpSpPr>
          <p:sp>
            <p:nvSpPr>
              <p:cNvPr id="226349" name="Line 45"/>
              <p:cNvSpPr>
                <a:spLocks noChangeShapeType="1"/>
              </p:cNvSpPr>
              <p:nvPr/>
            </p:nvSpPr>
            <p:spPr bwMode="auto">
              <a:xfrm flipH="1">
                <a:off x="3152" y="1602"/>
                <a:ext cx="86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226350" name="Line 46"/>
              <p:cNvSpPr>
                <a:spLocks noChangeShapeType="1"/>
              </p:cNvSpPr>
              <p:nvPr/>
            </p:nvSpPr>
            <p:spPr bwMode="auto">
              <a:xfrm>
                <a:off x="3152" y="1594"/>
                <a:ext cx="0" cy="45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226351" name="Line 47"/>
              <p:cNvSpPr>
                <a:spLocks noChangeShapeType="1"/>
              </p:cNvSpPr>
              <p:nvPr/>
            </p:nvSpPr>
            <p:spPr bwMode="auto">
              <a:xfrm>
                <a:off x="3152" y="1797"/>
                <a:ext cx="0" cy="63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226352" name="Line 48"/>
              <p:cNvSpPr>
                <a:spLocks noChangeShapeType="1"/>
              </p:cNvSpPr>
              <p:nvPr/>
            </p:nvSpPr>
            <p:spPr bwMode="auto">
              <a:xfrm flipH="1">
                <a:off x="3145" y="2432"/>
                <a:ext cx="181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226353" name="Line 49"/>
              <p:cNvSpPr>
                <a:spLocks noChangeShapeType="1"/>
              </p:cNvSpPr>
              <p:nvPr/>
            </p:nvSpPr>
            <p:spPr bwMode="auto">
              <a:xfrm flipH="1">
                <a:off x="4091" y="1602"/>
                <a:ext cx="86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226354" name="Line 50"/>
              <p:cNvSpPr>
                <a:spLocks noChangeShapeType="1"/>
              </p:cNvSpPr>
              <p:nvPr/>
            </p:nvSpPr>
            <p:spPr bwMode="auto">
              <a:xfrm flipV="1">
                <a:off x="4946" y="1979"/>
                <a:ext cx="0" cy="4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226355" name="Line 51"/>
              <p:cNvSpPr>
                <a:spLocks noChangeShapeType="1"/>
              </p:cNvSpPr>
              <p:nvPr/>
            </p:nvSpPr>
            <p:spPr bwMode="auto">
              <a:xfrm>
                <a:off x="4946" y="1611"/>
                <a:ext cx="0" cy="81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</p:grpSp>
        <p:grpSp>
          <p:nvGrpSpPr>
            <p:cNvPr id="226356" name="Group 52"/>
            <p:cNvGrpSpPr/>
            <p:nvPr/>
          </p:nvGrpSpPr>
          <p:grpSpPr bwMode="auto">
            <a:xfrm>
              <a:off x="1481" y="2824"/>
              <a:ext cx="286" cy="288"/>
              <a:chOff x="3923" y="2296"/>
              <a:chExt cx="286" cy="288"/>
            </a:xfrm>
          </p:grpSpPr>
          <p:sp>
            <p:nvSpPr>
              <p:cNvPr id="226357" name="Oval 53"/>
              <p:cNvSpPr>
                <a:spLocks noChangeArrowheads="1"/>
              </p:cNvSpPr>
              <p:nvPr/>
            </p:nvSpPr>
            <p:spPr bwMode="auto">
              <a:xfrm>
                <a:off x="3923" y="2296"/>
                <a:ext cx="272" cy="2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226358" name="Text Box 54"/>
              <p:cNvSpPr txBox="1">
                <a:spLocks noChangeArrowheads="1"/>
              </p:cNvSpPr>
              <p:nvPr/>
            </p:nvSpPr>
            <p:spPr bwMode="auto">
              <a:xfrm>
                <a:off x="3937" y="2296"/>
                <a:ext cx="27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b="1"/>
                  <a:t>V</a:t>
                </a:r>
                <a:endParaRPr lang="en-US" altLang="zh-CN" b="1"/>
              </a:p>
            </p:txBody>
          </p:sp>
        </p:grpSp>
        <p:graphicFrame>
          <p:nvGraphicFramePr>
            <p:cNvPr id="226359" name="Object 55"/>
            <p:cNvGraphicFramePr>
              <a:graphicFrameLocks noChangeAspect="1"/>
            </p:cNvGraphicFramePr>
            <p:nvPr/>
          </p:nvGraphicFramePr>
          <p:xfrm>
            <a:off x="756" y="2461"/>
            <a:ext cx="134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Equation" r:id="rId3" imgW="2743200" imgH="3352800" progId="Equation.DSMT4">
                    <p:embed/>
                  </p:oleObj>
                </mc:Choice>
                <mc:Fallback>
                  <p:oleObj name="Equation" r:id="rId3" imgW="2743200" imgH="3352800" progId="Equation.DSMT4">
                    <p:embed/>
                    <p:pic>
                      <p:nvPicPr>
                        <p:cNvPr id="0" name="图片 307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56" y="2461"/>
                          <a:ext cx="134" cy="17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6396" name="Group 92"/>
          <p:cNvGrpSpPr/>
          <p:nvPr/>
        </p:nvGrpSpPr>
        <p:grpSpPr bwMode="auto">
          <a:xfrm>
            <a:off x="5126038" y="2882900"/>
            <a:ext cx="3117850" cy="2087563"/>
            <a:chOff x="3152" y="1589"/>
            <a:chExt cx="1964" cy="1315"/>
          </a:xfrm>
        </p:grpSpPr>
        <p:graphicFrame>
          <p:nvGraphicFramePr>
            <p:cNvPr id="226362" name="Object 58"/>
            <p:cNvGraphicFramePr>
              <a:graphicFrameLocks noChangeAspect="1"/>
            </p:cNvGraphicFramePr>
            <p:nvPr/>
          </p:nvGraphicFramePr>
          <p:xfrm>
            <a:off x="3976" y="1589"/>
            <a:ext cx="237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Equation" r:id="rId5" imgW="4876800" imgH="5486400" progId="Equation.3">
                    <p:embed/>
                  </p:oleObj>
                </mc:Choice>
                <mc:Fallback>
                  <p:oleObj name="Equation" r:id="rId5" imgW="4876800" imgH="5486400" progId="Equation.3">
                    <p:embed/>
                    <p:pic>
                      <p:nvPicPr>
                        <p:cNvPr id="0" name="图片 307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976" y="1589"/>
                          <a:ext cx="237" cy="279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6363" name="Group 59"/>
            <p:cNvGrpSpPr/>
            <p:nvPr/>
          </p:nvGrpSpPr>
          <p:grpSpPr bwMode="auto">
            <a:xfrm>
              <a:off x="3881" y="1816"/>
              <a:ext cx="353" cy="272"/>
              <a:chOff x="3874" y="1480"/>
              <a:chExt cx="353" cy="272"/>
            </a:xfrm>
          </p:grpSpPr>
          <p:sp>
            <p:nvSpPr>
              <p:cNvPr id="226364" name="Line 60"/>
              <p:cNvSpPr>
                <a:spLocks noChangeShapeType="1"/>
              </p:cNvSpPr>
              <p:nvPr/>
            </p:nvSpPr>
            <p:spPr bwMode="auto">
              <a:xfrm>
                <a:off x="4014" y="1480"/>
                <a:ext cx="0" cy="2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226365" name="Line 61"/>
              <p:cNvSpPr>
                <a:spLocks noChangeShapeType="1"/>
              </p:cNvSpPr>
              <p:nvPr/>
            </p:nvSpPr>
            <p:spPr bwMode="auto">
              <a:xfrm>
                <a:off x="4087" y="1543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grpSp>
            <p:nvGrpSpPr>
              <p:cNvPr id="226366" name="Group 62"/>
              <p:cNvGrpSpPr/>
              <p:nvPr/>
            </p:nvGrpSpPr>
            <p:grpSpPr bwMode="auto">
              <a:xfrm>
                <a:off x="3874" y="1486"/>
                <a:ext cx="88" cy="91"/>
                <a:chOff x="3386" y="3183"/>
                <a:chExt cx="317" cy="317"/>
              </a:xfrm>
            </p:grpSpPr>
            <p:sp>
              <p:nvSpPr>
                <p:cNvPr id="226367" name="Line 63"/>
                <p:cNvSpPr>
                  <a:spLocks noChangeShapeType="1"/>
                </p:cNvSpPr>
                <p:nvPr/>
              </p:nvSpPr>
              <p:spPr bwMode="auto">
                <a:xfrm>
                  <a:off x="3386" y="3339"/>
                  <a:ext cx="31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p>
                  <a:endParaRPr lang="zh-CN" altLang="en-US"/>
                </a:p>
              </p:txBody>
            </p:sp>
            <p:sp>
              <p:nvSpPr>
                <p:cNvPr id="226368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3542" y="3183"/>
                  <a:ext cx="0" cy="31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p>
                  <a:endParaRPr lang="zh-CN" altLang="en-US"/>
                </a:p>
              </p:txBody>
            </p:sp>
          </p:grpSp>
          <p:sp>
            <p:nvSpPr>
              <p:cNvPr id="226369" name="Line 65"/>
              <p:cNvSpPr>
                <a:spLocks noChangeShapeType="1"/>
              </p:cNvSpPr>
              <p:nvPr/>
            </p:nvSpPr>
            <p:spPr bwMode="auto">
              <a:xfrm>
                <a:off x="4136" y="1525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</p:grpSp>
        <p:sp>
          <p:nvSpPr>
            <p:cNvPr id="226370" name="Line 66"/>
            <p:cNvSpPr>
              <a:spLocks noChangeShapeType="1"/>
            </p:cNvSpPr>
            <p:nvPr/>
          </p:nvSpPr>
          <p:spPr bwMode="auto">
            <a:xfrm flipH="1">
              <a:off x="3159" y="1929"/>
              <a:ext cx="8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p>
              <a:endParaRPr lang="zh-CN" altLang="en-US"/>
            </a:p>
          </p:txBody>
        </p:sp>
        <p:sp>
          <p:nvSpPr>
            <p:cNvPr id="226371" name="Line 67"/>
            <p:cNvSpPr>
              <a:spLocks noChangeShapeType="1"/>
            </p:cNvSpPr>
            <p:nvPr/>
          </p:nvSpPr>
          <p:spPr bwMode="auto">
            <a:xfrm flipH="1">
              <a:off x="3522" y="2768"/>
              <a:ext cx="49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/>
            <a:p>
              <a:endParaRPr lang="zh-CN" altLang="en-US"/>
            </a:p>
          </p:txBody>
        </p:sp>
        <p:sp>
          <p:nvSpPr>
            <p:cNvPr id="226372" name="Line 68"/>
            <p:cNvSpPr>
              <a:spLocks noChangeShapeType="1"/>
            </p:cNvSpPr>
            <p:nvPr/>
          </p:nvSpPr>
          <p:spPr bwMode="auto">
            <a:xfrm>
              <a:off x="3159" y="1915"/>
              <a:ext cx="0" cy="8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p>
              <a:endParaRPr lang="zh-CN" altLang="en-US"/>
            </a:p>
          </p:txBody>
        </p:sp>
        <p:sp>
          <p:nvSpPr>
            <p:cNvPr id="226373" name="Line 69"/>
            <p:cNvSpPr>
              <a:spLocks noChangeShapeType="1"/>
            </p:cNvSpPr>
            <p:nvPr/>
          </p:nvSpPr>
          <p:spPr bwMode="auto">
            <a:xfrm flipH="1">
              <a:off x="3152" y="2768"/>
              <a:ext cx="181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p>
              <a:endParaRPr lang="zh-CN" altLang="en-US"/>
            </a:p>
          </p:txBody>
        </p:sp>
        <p:sp>
          <p:nvSpPr>
            <p:cNvPr id="226374" name="Line 70"/>
            <p:cNvSpPr>
              <a:spLocks noChangeShapeType="1"/>
            </p:cNvSpPr>
            <p:nvPr/>
          </p:nvSpPr>
          <p:spPr bwMode="auto">
            <a:xfrm flipH="1">
              <a:off x="4098" y="1938"/>
              <a:ext cx="86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p>
              <a:endParaRPr lang="zh-CN" altLang="en-US"/>
            </a:p>
          </p:txBody>
        </p:sp>
        <p:sp>
          <p:nvSpPr>
            <p:cNvPr id="226375" name="Line 71"/>
            <p:cNvSpPr>
              <a:spLocks noChangeShapeType="1"/>
            </p:cNvSpPr>
            <p:nvPr/>
          </p:nvSpPr>
          <p:spPr bwMode="auto">
            <a:xfrm flipV="1">
              <a:off x="4953" y="2315"/>
              <a:ext cx="0" cy="4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/>
            <a:p>
              <a:endParaRPr lang="zh-CN" altLang="en-US"/>
            </a:p>
          </p:txBody>
        </p:sp>
        <p:sp>
          <p:nvSpPr>
            <p:cNvPr id="226376" name="Line 72"/>
            <p:cNvSpPr>
              <a:spLocks noChangeShapeType="1"/>
            </p:cNvSpPr>
            <p:nvPr/>
          </p:nvSpPr>
          <p:spPr bwMode="auto">
            <a:xfrm>
              <a:off x="4953" y="1947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p>
              <a:endParaRPr lang="zh-CN" altLang="en-US"/>
            </a:p>
          </p:txBody>
        </p:sp>
        <p:grpSp>
          <p:nvGrpSpPr>
            <p:cNvPr id="226377" name="Group 73"/>
            <p:cNvGrpSpPr/>
            <p:nvPr/>
          </p:nvGrpSpPr>
          <p:grpSpPr bwMode="auto">
            <a:xfrm>
              <a:off x="4837" y="2210"/>
              <a:ext cx="279" cy="288"/>
              <a:chOff x="4830" y="1874"/>
              <a:chExt cx="279" cy="288"/>
            </a:xfrm>
          </p:grpSpPr>
          <p:sp>
            <p:nvSpPr>
              <p:cNvPr id="226378" name="Oval 74"/>
              <p:cNvSpPr>
                <a:spLocks noChangeArrowheads="1"/>
              </p:cNvSpPr>
              <p:nvPr/>
            </p:nvSpPr>
            <p:spPr bwMode="auto">
              <a:xfrm>
                <a:off x="4830" y="1888"/>
                <a:ext cx="272" cy="2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226379" name="Text Box 75"/>
              <p:cNvSpPr txBox="1">
                <a:spLocks noChangeArrowheads="1"/>
              </p:cNvSpPr>
              <p:nvPr/>
            </p:nvSpPr>
            <p:spPr bwMode="auto">
              <a:xfrm>
                <a:off x="4837" y="1874"/>
                <a:ext cx="272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>
                <a:spAutoFit/>
              </a:bodyPr>
              <a:p>
                <a:pPr>
                  <a:spcBef>
                    <a:spcPct val="50000"/>
                  </a:spcBef>
                </a:pPr>
                <a:r>
                  <a:rPr lang="en-US" altLang="zh-CN" b="1"/>
                  <a:t>G </a:t>
                </a:r>
                <a:endParaRPr lang="en-US" altLang="zh-CN" b="1"/>
              </a:p>
            </p:txBody>
          </p:sp>
        </p:grpSp>
        <p:graphicFrame>
          <p:nvGraphicFramePr>
            <p:cNvPr id="226380" name="Object 76"/>
            <p:cNvGraphicFramePr>
              <a:graphicFrameLocks noChangeAspect="1"/>
            </p:cNvGraphicFramePr>
            <p:nvPr/>
          </p:nvGraphicFramePr>
          <p:xfrm>
            <a:off x="3205" y="2269"/>
            <a:ext cx="134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Equation" r:id="rId6" imgW="2743200" imgH="3352800" progId="Equation.DSMT4">
                    <p:embed/>
                  </p:oleObj>
                </mc:Choice>
                <mc:Fallback>
                  <p:oleObj name="Equation" r:id="rId6" imgW="2743200" imgH="3352800" progId="Equation.DSMT4">
                    <p:embed/>
                    <p:pic>
                      <p:nvPicPr>
                        <p:cNvPr id="0" name="图片 307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205" y="2269"/>
                          <a:ext cx="134" cy="17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382" name="Object 78"/>
            <p:cNvGraphicFramePr>
              <a:graphicFrameLocks noChangeAspect="1"/>
            </p:cNvGraphicFramePr>
            <p:nvPr/>
          </p:nvGraphicFramePr>
          <p:xfrm>
            <a:off x="3994" y="2405"/>
            <a:ext cx="208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Equation" r:id="rId7" imgW="4267200" imgH="4572000" progId="Equation.DSMT4">
                    <p:embed/>
                  </p:oleObj>
                </mc:Choice>
                <mc:Fallback>
                  <p:oleObj name="Equation" r:id="rId7" imgW="4267200" imgH="4572000" progId="Equation.DSMT4">
                    <p:embed/>
                    <p:pic>
                      <p:nvPicPr>
                        <p:cNvPr id="0" name="图片 307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994" y="2405"/>
                          <a:ext cx="208" cy="25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6383" name="Group 79"/>
            <p:cNvGrpSpPr/>
            <p:nvPr/>
          </p:nvGrpSpPr>
          <p:grpSpPr bwMode="auto">
            <a:xfrm>
              <a:off x="3885" y="2632"/>
              <a:ext cx="353" cy="272"/>
              <a:chOff x="3874" y="1480"/>
              <a:chExt cx="353" cy="272"/>
            </a:xfrm>
          </p:grpSpPr>
          <p:sp>
            <p:nvSpPr>
              <p:cNvPr id="226384" name="Line 80"/>
              <p:cNvSpPr>
                <a:spLocks noChangeShapeType="1"/>
              </p:cNvSpPr>
              <p:nvPr/>
            </p:nvSpPr>
            <p:spPr bwMode="auto">
              <a:xfrm>
                <a:off x="4014" y="1480"/>
                <a:ext cx="0" cy="27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226385" name="Line 81"/>
              <p:cNvSpPr>
                <a:spLocks noChangeShapeType="1"/>
              </p:cNvSpPr>
              <p:nvPr/>
            </p:nvSpPr>
            <p:spPr bwMode="auto">
              <a:xfrm>
                <a:off x="4087" y="1543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  <p:grpSp>
            <p:nvGrpSpPr>
              <p:cNvPr id="226386" name="Group 82"/>
              <p:cNvGrpSpPr/>
              <p:nvPr/>
            </p:nvGrpSpPr>
            <p:grpSpPr bwMode="auto">
              <a:xfrm>
                <a:off x="3874" y="1486"/>
                <a:ext cx="88" cy="91"/>
                <a:chOff x="3386" y="3183"/>
                <a:chExt cx="317" cy="317"/>
              </a:xfrm>
            </p:grpSpPr>
            <p:sp>
              <p:nvSpPr>
                <p:cNvPr id="226387" name="Line 83"/>
                <p:cNvSpPr>
                  <a:spLocks noChangeShapeType="1"/>
                </p:cNvSpPr>
                <p:nvPr/>
              </p:nvSpPr>
              <p:spPr bwMode="auto">
                <a:xfrm>
                  <a:off x="3386" y="3339"/>
                  <a:ext cx="317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p>
                  <a:endParaRPr lang="zh-CN" altLang="en-US"/>
                </a:p>
              </p:txBody>
            </p:sp>
            <p:sp>
              <p:nvSpPr>
                <p:cNvPr id="226388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3542" y="3183"/>
                  <a:ext cx="0" cy="31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</p:spPr>
              <p:txBody>
                <a:bodyPr wrap="none"/>
                <a:p>
                  <a:endParaRPr lang="zh-CN" altLang="en-US"/>
                </a:p>
              </p:txBody>
            </p:sp>
          </p:grpSp>
          <p:sp>
            <p:nvSpPr>
              <p:cNvPr id="226389" name="Line 85"/>
              <p:cNvSpPr>
                <a:spLocks noChangeShapeType="1"/>
              </p:cNvSpPr>
              <p:nvPr/>
            </p:nvSpPr>
            <p:spPr bwMode="auto">
              <a:xfrm>
                <a:off x="4136" y="1525"/>
                <a:ext cx="91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</p:spPr>
            <p:txBody>
              <a:bodyPr wrap="none"/>
              <a:p>
                <a:endParaRPr lang="zh-CN" altLang="en-US"/>
              </a:p>
            </p:txBody>
          </p:sp>
        </p:grpSp>
        <p:sp>
          <p:nvSpPr>
            <p:cNvPr id="226390" name="Line 86"/>
            <p:cNvSpPr>
              <a:spLocks noChangeShapeType="1"/>
            </p:cNvSpPr>
            <p:nvPr/>
          </p:nvSpPr>
          <p:spPr bwMode="auto">
            <a:xfrm>
              <a:off x="4035" y="2768"/>
              <a:ext cx="52" cy="0"/>
            </a:xfrm>
            <a:prstGeom prst="line">
              <a:avLst/>
            </a:prstGeom>
            <a:noFill/>
            <a:ln w="76200">
              <a:solidFill>
                <a:schemeClr val="folHlink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/>
            <a:p>
              <a:endParaRPr lang="zh-CN" altLang="en-US"/>
            </a:p>
          </p:txBody>
        </p:sp>
        <p:sp>
          <p:nvSpPr>
            <p:cNvPr id="226391" name="Line 87"/>
            <p:cNvSpPr>
              <a:spLocks noChangeShapeType="1"/>
            </p:cNvSpPr>
            <p:nvPr/>
          </p:nvSpPr>
          <p:spPr bwMode="auto">
            <a:xfrm flipH="1">
              <a:off x="3558" y="1924"/>
              <a:ext cx="4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med" len="med"/>
            </a:ln>
            <a:effectLst/>
          </p:spPr>
          <p:txBody>
            <a:bodyPr wrap="none"/>
            <a:p>
              <a:endParaRPr lang="zh-CN" altLang="en-US"/>
            </a:p>
          </p:txBody>
        </p:sp>
        <p:graphicFrame>
          <p:nvGraphicFramePr>
            <p:cNvPr id="226392" name="Object 88"/>
            <p:cNvGraphicFramePr>
              <a:graphicFrameLocks noChangeAspect="1"/>
            </p:cNvGraphicFramePr>
            <p:nvPr/>
          </p:nvGraphicFramePr>
          <p:xfrm>
            <a:off x="3422" y="1684"/>
            <a:ext cx="193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" name="Equation" r:id="rId9" imgW="3962400" imgH="4572000" progId="Equation.DSMT4">
                    <p:embed/>
                  </p:oleObj>
                </mc:Choice>
                <mc:Fallback>
                  <p:oleObj name="Equation" r:id="rId9" imgW="3962400" imgH="4572000" progId="Equation.DSMT4">
                    <p:embed/>
                    <p:pic>
                      <p:nvPicPr>
                        <p:cNvPr id="0" name="图片 307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422" y="1684"/>
                          <a:ext cx="193" cy="23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393" name="Object 89"/>
            <p:cNvGraphicFramePr>
              <a:graphicFrameLocks noChangeAspect="1"/>
            </p:cNvGraphicFramePr>
            <p:nvPr/>
          </p:nvGraphicFramePr>
          <p:xfrm>
            <a:off x="3477" y="2541"/>
            <a:ext cx="178" cy="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Equation" r:id="rId11" imgW="3657600" imgH="4572000" progId="Equation.DSMT4">
                    <p:embed/>
                  </p:oleObj>
                </mc:Choice>
                <mc:Fallback>
                  <p:oleObj name="Equation" r:id="rId11" imgW="3657600" imgH="4572000" progId="Equation.DSMT4">
                    <p:embed/>
                    <p:pic>
                      <p:nvPicPr>
                        <p:cNvPr id="0" name="图片 307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3477" y="2541"/>
                          <a:ext cx="178" cy="23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263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63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6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6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22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226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500"/>
                                        <p:tgtEl>
                                          <p:spTgt spid="22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6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6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6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4" dur="500"/>
                                        <p:tgtEl>
                                          <p:spTgt spid="22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95" grpId="0" bldLvl="0" animBg="1"/>
      <p:bldP spid="226394" grpId="0" bldLvl="0" animBg="1"/>
      <p:bldP spid="226326" grpId="0" bldLvl="0" animBg="1"/>
      <p:bldP spid="226327" grpId="0" bldLvl="0" animBg="1"/>
      <p:bldP spid="226333" grpId="0" bldLvl="0" animBg="1"/>
      <p:bldP spid="22633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4"/>
          <p:cNvSpPr/>
          <p:nvPr/>
        </p:nvSpPr>
        <p:spPr>
          <a:xfrm>
            <a:off x="268288" y="125413"/>
            <a:ext cx="4557712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实验原理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内部原理图</a:t>
            </a:r>
            <a:endParaRPr lang="zh-CN" altLang="en-US" sz="2400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7337" name="AutoShape 9"/>
          <p:cNvSpPr>
            <a:spLocks noChangeArrowheads="1"/>
          </p:cNvSpPr>
          <p:nvPr/>
        </p:nvSpPr>
        <p:spPr bwMode="auto">
          <a:xfrm>
            <a:off x="6372225" y="2205038"/>
            <a:ext cx="2520950" cy="3960812"/>
          </a:xfrm>
          <a:prstGeom prst="roundRect">
            <a:avLst>
              <a:gd name="adj" fmla="val 16667"/>
            </a:avLst>
          </a:prstGeom>
          <a:solidFill>
            <a:schemeClr val="bg2"/>
          </a:solidFill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p>
            <a:endParaRPr lang="zh-CN" altLang="en-US"/>
          </a:p>
        </p:txBody>
      </p:sp>
      <p:sp>
        <p:nvSpPr>
          <p:cNvPr id="227330" name="Text Box 2"/>
          <p:cNvSpPr txBox="1">
            <a:spLocks noChangeArrowheads="1"/>
          </p:cNvSpPr>
          <p:nvPr/>
        </p:nvSpPr>
        <p:spPr bwMode="auto">
          <a:xfrm>
            <a:off x="755650" y="1412875"/>
            <a:ext cx="6775450" cy="519113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zh-CN" altLang="en-US" sz="2800" b="1">
                <a:solidFill>
                  <a:srgbClr val="FF0000"/>
                </a:solidFill>
                <a:latin typeface="Arial" panose="020B0604020202020204" pitchFamily="34" charset="0"/>
              </a:rPr>
              <a:t>电位差计的设计原理及调整</a:t>
            </a:r>
            <a:endParaRPr kumimoji="0" lang="zh-CN" altLang="en-US" sz="28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0" y="2538413"/>
            <a:ext cx="9144000" cy="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p>
            <a:endParaRPr lang="zh-CN" altLang="en-US"/>
          </a:p>
        </p:txBody>
      </p:sp>
      <p:graphicFrame>
        <p:nvGraphicFramePr>
          <p:cNvPr id="227332" name="Object 4"/>
          <p:cNvGraphicFramePr>
            <a:graphicFrameLocks noChangeAspect="1"/>
          </p:cNvGraphicFramePr>
          <p:nvPr/>
        </p:nvGraphicFramePr>
        <p:xfrm>
          <a:off x="695960" y="2364264"/>
          <a:ext cx="5377180" cy="366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Visio" r:id="rId1" imgW="2904490" imgH="1964055" progId="Visio.Drawing.11">
                  <p:embed/>
                </p:oleObj>
              </mc:Choice>
              <mc:Fallback>
                <p:oleObj name="Visio" r:id="rId1" imgW="2904490" imgH="1964055" progId="Visio.Drawing.11">
                  <p:embed/>
                  <p:pic>
                    <p:nvPicPr>
                      <p:cNvPr id="0" name="图片 409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95960" y="2364264"/>
                        <a:ext cx="5377180" cy="3667760"/>
                      </a:xfrm>
                      <a:prstGeom prst="rect">
                        <a:avLst/>
                      </a:prstGeom>
                      <a:solidFill>
                        <a:srgbClr val="99CCFF"/>
                      </a:solidFill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4" name="Object 6"/>
          <p:cNvGraphicFramePr>
            <a:graphicFrameLocks noChangeAspect="1"/>
          </p:cNvGraphicFramePr>
          <p:nvPr/>
        </p:nvGraphicFramePr>
        <p:xfrm>
          <a:off x="6588125" y="2576513"/>
          <a:ext cx="136842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26517600" imgH="19507200" progId="Equation.DSMT4">
                  <p:embed/>
                </p:oleObj>
              </mc:Choice>
              <mc:Fallback>
                <p:oleObj name="Equation" r:id="rId3" imgW="26517600" imgH="19507200" progId="Equation.DSMT4">
                  <p:embed/>
                  <p:pic>
                    <p:nvPicPr>
                      <p:cNvPr id="0" name="图片 409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8125" y="2576513"/>
                        <a:ext cx="1368425" cy="10064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5" name="Object 7"/>
          <p:cNvGraphicFramePr>
            <a:graphicFrameLocks noChangeAspect="1"/>
          </p:cNvGraphicFramePr>
          <p:nvPr/>
        </p:nvGraphicFramePr>
        <p:xfrm>
          <a:off x="6515100" y="4149725"/>
          <a:ext cx="2011363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39014400" imgH="9144000" progId="Equation.DSMT4">
                  <p:embed/>
                </p:oleObj>
              </mc:Choice>
              <mc:Fallback>
                <p:oleObj name="Equation" r:id="rId5" imgW="39014400" imgH="9144000" progId="Equation.DSMT4">
                  <p:embed/>
                  <p:pic>
                    <p:nvPicPr>
                      <p:cNvPr id="0" name="图片 4098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5100" y="4149725"/>
                        <a:ext cx="2011363" cy="4714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7338" name="Object 10"/>
          <p:cNvGraphicFramePr>
            <a:graphicFrameLocks noChangeAspect="1"/>
          </p:cNvGraphicFramePr>
          <p:nvPr/>
        </p:nvGraphicFramePr>
        <p:xfrm>
          <a:off x="6691313" y="4840288"/>
          <a:ext cx="2087562" cy="989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7" imgW="41148000" imgH="19507200" progId="Equation.DSMT4">
                  <p:embed/>
                </p:oleObj>
              </mc:Choice>
              <mc:Fallback>
                <p:oleObj name="Equation" r:id="rId7" imgW="41148000" imgH="19507200" progId="Equation.DSMT4">
                  <p:embed/>
                  <p:pic>
                    <p:nvPicPr>
                      <p:cNvPr id="0" name="图片 4099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91313" y="4840288"/>
                        <a:ext cx="2087562" cy="9890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286000" y="3168015"/>
            <a:ext cx="17754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工作回路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1550" y="4725670"/>
            <a:ext cx="17754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标准回路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23665" y="4797425"/>
            <a:ext cx="17754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sym typeface="+mn-ea"/>
              </a:rPr>
              <a:t>测量回路</a:t>
            </a:r>
            <a:endParaRPr lang="zh-CN" altLang="en-US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7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7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27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7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7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733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4"/>
          <p:cNvSpPr/>
          <p:nvPr/>
        </p:nvSpPr>
        <p:spPr>
          <a:xfrm>
            <a:off x="268288" y="125413"/>
            <a:ext cx="4557712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实验原理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zh-CN" altLang="en-US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内部原理图</a:t>
            </a:r>
            <a:endParaRPr lang="zh-CN" altLang="en-US" sz="2400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7923" name="Group 99"/>
          <p:cNvGrpSpPr/>
          <p:nvPr/>
        </p:nvGrpSpPr>
        <p:grpSpPr>
          <a:xfrm>
            <a:off x="3729038" y="3351213"/>
            <a:ext cx="3657600" cy="1123950"/>
            <a:chOff x="1850" y="1880"/>
            <a:chExt cx="2304" cy="708"/>
          </a:xfrm>
        </p:grpSpPr>
        <p:sp>
          <p:nvSpPr>
            <p:cNvPr id="11304" name="Oval 84"/>
            <p:cNvSpPr/>
            <p:nvPr/>
          </p:nvSpPr>
          <p:spPr>
            <a:xfrm>
              <a:off x="1850" y="2528"/>
              <a:ext cx="61" cy="60"/>
            </a:xfrm>
            <a:prstGeom prst="ellipse">
              <a:avLst/>
            </a:prstGeom>
            <a:noFill/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305" name="Freeform 85"/>
            <p:cNvSpPr/>
            <p:nvPr/>
          </p:nvSpPr>
          <p:spPr>
            <a:xfrm>
              <a:off x="1914" y="2333"/>
              <a:ext cx="1769" cy="227"/>
            </a:xfrm>
            <a:custGeom>
              <a:avLst/>
              <a:gdLst/>
              <a:ahLst/>
              <a:cxnLst>
                <a:cxn ang="0">
                  <a:pos x="0" y="189"/>
                </a:cxn>
                <a:cxn ang="0">
                  <a:pos x="1769" y="189"/>
                </a:cxn>
                <a:cxn ang="0">
                  <a:pos x="1769" y="0"/>
                </a:cxn>
              </a:cxnLst>
              <a:pathLst>
                <a:path w="1769" h="272">
                  <a:moveTo>
                    <a:pt x="0" y="272"/>
                  </a:moveTo>
                  <a:lnTo>
                    <a:pt x="1769" y="272"/>
                  </a:lnTo>
                  <a:lnTo>
                    <a:pt x="1769" y="0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06" name="Freeform 86"/>
            <p:cNvSpPr/>
            <p:nvPr/>
          </p:nvSpPr>
          <p:spPr>
            <a:xfrm>
              <a:off x="2640" y="1880"/>
              <a:ext cx="1043" cy="37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58"/>
                </a:cxn>
                <a:cxn ang="0">
                  <a:pos x="1043" y="258"/>
                </a:cxn>
                <a:cxn ang="0">
                  <a:pos x="1043" y="451"/>
                </a:cxn>
              </a:cxnLst>
              <a:pathLst>
                <a:path w="1043" h="317">
                  <a:moveTo>
                    <a:pt x="0" y="0"/>
                  </a:moveTo>
                  <a:lnTo>
                    <a:pt x="0" y="181"/>
                  </a:lnTo>
                  <a:lnTo>
                    <a:pt x="1043" y="181"/>
                  </a:lnTo>
                  <a:lnTo>
                    <a:pt x="1043" y="317"/>
                  </a:lnTo>
                </a:path>
              </a:pathLst>
            </a:custGeom>
            <a:noFill/>
            <a:ln w="28575" cap="flat" cmpd="sng">
              <a:solidFill>
                <a:srgbClr val="FF3300">
                  <a:alpha val="100000"/>
                </a:srgbClr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307" name="Line 89"/>
            <p:cNvSpPr/>
            <p:nvPr/>
          </p:nvSpPr>
          <p:spPr>
            <a:xfrm>
              <a:off x="3602" y="2258"/>
              <a:ext cx="165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08" name="Line 90"/>
            <p:cNvSpPr/>
            <p:nvPr/>
          </p:nvSpPr>
          <p:spPr>
            <a:xfrm>
              <a:off x="3529" y="2333"/>
              <a:ext cx="307" cy="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309" name="Rectangle 91"/>
            <p:cNvSpPr/>
            <p:nvPr/>
          </p:nvSpPr>
          <p:spPr>
            <a:xfrm>
              <a:off x="3836" y="2158"/>
              <a:ext cx="318" cy="288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en-US" altLang="zh-CN" sz="2400" i="1" dirty="0">
                  <a:solidFill>
                    <a:srgbClr val="FF3300"/>
                  </a:solidFill>
                  <a:latin typeface="华文中宋" panose="02010600040101010101" pitchFamily="2" charset="-122"/>
                </a:rPr>
                <a:t>E</a:t>
              </a:r>
              <a:r>
                <a:rPr lang="en-US" altLang="zh-CN" sz="2400" i="1" baseline="-25000" dirty="0">
                  <a:solidFill>
                    <a:srgbClr val="FF3300"/>
                  </a:solidFill>
                  <a:latin typeface="Times New Roman" panose="02020603050405020304" pitchFamily="18" charset="0"/>
                </a:rPr>
                <a:t>x</a:t>
              </a:r>
              <a:endParaRPr lang="en-US" altLang="zh-CN" sz="2400" i="1" baseline="-25000" dirty="0">
                <a:solidFill>
                  <a:srgbClr val="FF33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1268" name="Group 104"/>
          <p:cNvGrpSpPr/>
          <p:nvPr/>
        </p:nvGrpSpPr>
        <p:grpSpPr>
          <a:xfrm>
            <a:off x="900113" y="1349375"/>
            <a:ext cx="5715000" cy="3268663"/>
            <a:chOff x="336" y="1280"/>
            <a:chExt cx="3600" cy="2059"/>
          </a:xfrm>
        </p:grpSpPr>
        <p:sp>
          <p:nvSpPr>
            <p:cNvPr id="11270" name="Freeform 7"/>
            <p:cNvSpPr/>
            <p:nvPr/>
          </p:nvSpPr>
          <p:spPr>
            <a:xfrm>
              <a:off x="625" y="2500"/>
              <a:ext cx="1361" cy="7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66"/>
                </a:cxn>
                <a:cxn ang="0">
                  <a:pos x="2040" y="966"/>
                </a:cxn>
              </a:cxnLst>
              <a:pathLst>
                <a:path w="908" h="544">
                  <a:moveTo>
                    <a:pt x="0" y="0"/>
                  </a:moveTo>
                  <a:lnTo>
                    <a:pt x="0" y="544"/>
                  </a:lnTo>
                  <a:lnTo>
                    <a:pt x="908" y="544"/>
                  </a:lnTo>
                </a:path>
              </a:pathLst>
            </a:custGeom>
            <a:noFill/>
            <a:ln w="28575" cap="flat" cmpd="sng">
              <a:solidFill>
                <a:srgbClr val="000066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1271" name="Rectangle 8"/>
            <p:cNvSpPr/>
            <p:nvPr/>
          </p:nvSpPr>
          <p:spPr>
            <a:xfrm>
              <a:off x="625" y="1638"/>
              <a:ext cx="3311" cy="862"/>
            </a:xfrm>
            <a:prstGeom prst="rect">
              <a:avLst/>
            </a:prstGeom>
            <a:noFill/>
            <a:ln w="28575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272" name="Rectangle 9"/>
            <p:cNvSpPr/>
            <p:nvPr/>
          </p:nvSpPr>
          <p:spPr>
            <a:xfrm>
              <a:off x="2439" y="1610"/>
              <a:ext cx="907" cy="8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273" name="Rectangle 13"/>
            <p:cNvSpPr/>
            <p:nvPr/>
          </p:nvSpPr>
          <p:spPr>
            <a:xfrm>
              <a:off x="1068" y="3156"/>
              <a:ext cx="96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1274" name="Group 14"/>
            <p:cNvGrpSpPr/>
            <p:nvPr/>
          </p:nvGrpSpPr>
          <p:grpSpPr>
            <a:xfrm>
              <a:off x="1075" y="3135"/>
              <a:ext cx="96" cy="204"/>
              <a:chOff x="4260" y="9500"/>
              <a:chExt cx="91" cy="198"/>
            </a:xfrm>
          </p:grpSpPr>
          <p:sp>
            <p:nvSpPr>
              <p:cNvPr id="11302" name="Line 15"/>
              <p:cNvSpPr/>
              <p:nvPr/>
            </p:nvSpPr>
            <p:spPr>
              <a:xfrm>
                <a:off x="4260" y="9500"/>
                <a:ext cx="1" cy="198"/>
              </a:xfrm>
              <a:prstGeom prst="line">
                <a:avLst/>
              </a:prstGeom>
              <a:ln w="19050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303" name="Line 16"/>
              <p:cNvSpPr/>
              <p:nvPr/>
            </p:nvSpPr>
            <p:spPr>
              <a:xfrm>
                <a:off x="4350" y="9545"/>
                <a:ext cx="1" cy="113"/>
              </a:xfrm>
              <a:prstGeom prst="line">
                <a:avLst/>
              </a:prstGeom>
              <a:ln w="38100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275" name="Oval 18"/>
            <p:cNvSpPr/>
            <p:nvPr/>
          </p:nvSpPr>
          <p:spPr>
            <a:xfrm>
              <a:off x="1960" y="3189"/>
              <a:ext cx="61" cy="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276" name="Rectangle 21"/>
            <p:cNvSpPr/>
            <p:nvPr/>
          </p:nvSpPr>
          <p:spPr>
            <a:xfrm>
              <a:off x="2439" y="2460"/>
              <a:ext cx="907" cy="80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277" name="Rectangle 22"/>
            <p:cNvSpPr/>
            <p:nvPr/>
          </p:nvSpPr>
          <p:spPr>
            <a:xfrm>
              <a:off x="1036" y="2460"/>
              <a:ext cx="433" cy="79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000066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278" name="Oval 23"/>
            <p:cNvSpPr/>
            <p:nvPr/>
          </p:nvSpPr>
          <p:spPr>
            <a:xfrm>
              <a:off x="1888" y="2727"/>
              <a:ext cx="243" cy="243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279" name="Line 24"/>
            <p:cNvSpPr/>
            <p:nvPr/>
          </p:nvSpPr>
          <p:spPr>
            <a:xfrm flipV="1">
              <a:off x="2004" y="2482"/>
              <a:ext cx="0" cy="225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280" name="Oval 25"/>
            <p:cNvSpPr/>
            <p:nvPr/>
          </p:nvSpPr>
          <p:spPr>
            <a:xfrm>
              <a:off x="1987" y="2482"/>
              <a:ext cx="34" cy="3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281" name="Oval 26"/>
            <p:cNvSpPr/>
            <p:nvPr/>
          </p:nvSpPr>
          <p:spPr>
            <a:xfrm>
              <a:off x="1986" y="3093"/>
              <a:ext cx="34" cy="34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1282" name="Line 27"/>
            <p:cNvSpPr/>
            <p:nvPr/>
          </p:nvSpPr>
          <p:spPr>
            <a:xfrm flipV="1">
              <a:off x="2004" y="2983"/>
              <a:ext cx="0" cy="11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283" name="Line 28"/>
            <p:cNvSpPr/>
            <p:nvPr/>
          </p:nvSpPr>
          <p:spPr>
            <a:xfrm>
              <a:off x="2004" y="3118"/>
              <a:ext cx="127" cy="122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1284" name="Text Box 29"/>
            <p:cNvSpPr txBox="1"/>
            <p:nvPr/>
          </p:nvSpPr>
          <p:spPr>
            <a:xfrm>
              <a:off x="1870" y="2729"/>
              <a:ext cx="248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lang="en-US" altLang="zh-CN" sz="2000" dirty="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85" name="Text Box 33"/>
            <p:cNvSpPr txBox="1"/>
            <p:nvPr/>
          </p:nvSpPr>
          <p:spPr>
            <a:xfrm>
              <a:off x="598" y="2729"/>
              <a:ext cx="1317" cy="556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内置标准电池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just"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　</a:t>
              </a:r>
              <a:r>
                <a:rPr lang="en-US" altLang="zh-CN" sz="20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lang="en-US" altLang="zh-CN" sz="2000" i="1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 </a:t>
              </a: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=1.01863V</a:t>
              </a:r>
              <a:endParaRPr lang="en-US" altLang="zh-CN" sz="2000" baseline="-25000" dirty="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86" name="Text Box 34"/>
            <p:cNvSpPr txBox="1"/>
            <p:nvPr/>
          </p:nvSpPr>
          <p:spPr>
            <a:xfrm>
              <a:off x="771" y="2222"/>
              <a:ext cx="1171" cy="33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000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=101.863Ω</a:t>
              </a:r>
              <a:endParaRPr lang="en-US" altLang="zh-CN" sz="2000" baseline="-25000" dirty="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87" name="Text Box 35"/>
            <p:cNvSpPr txBox="1"/>
            <p:nvPr/>
          </p:nvSpPr>
          <p:spPr>
            <a:xfrm>
              <a:off x="608" y="1891"/>
              <a:ext cx="1171" cy="33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10.0000mA</a:t>
              </a:r>
              <a:endParaRPr lang="en-US" altLang="zh-CN" sz="2000" baseline="-25000" dirty="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88" name="Line 36"/>
            <p:cNvSpPr/>
            <p:nvPr/>
          </p:nvSpPr>
          <p:spPr>
            <a:xfrm>
              <a:off x="625" y="1891"/>
              <a:ext cx="0" cy="331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triangle" w="lg" len="lg"/>
            </a:ln>
          </p:spPr>
        </p:sp>
        <p:sp>
          <p:nvSpPr>
            <p:cNvPr id="11289" name="Rectangle 37"/>
            <p:cNvSpPr/>
            <p:nvPr/>
          </p:nvSpPr>
          <p:spPr>
            <a:xfrm>
              <a:off x="998" y="1280"/>
              <a:ext cx="94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内置电源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90" name="Rectangle 38"/>
            <p:cNvSpPr/>
            <p:nvPr/>
          </p:nvSpPr>
          <p:spPr>
            <a:xfrm>
              <a:off x="2439" y="1344"/>
              <a:ext cx="130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工作电流调节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91" name="Rectangle 40"/>
            <p:cNvSpPr/>
            <p:nvPr/>
          </p:nvSpPr>
          <p:spPr>
            <a:xfrm>
              <a:off x="2118" y="2727"/>
              <a:ext cx="107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检流计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92" name="Line 61"/>
            <p:cNvSpPr/>
            <p:nvPr/>
          </p:nvSpPr>
          <p:spPr>
            <a:xfrm flipV="1">
              <a:off x="2841" y="1561"/>
              <a:ext cx="170" cy="174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1293" name="Text Box 66"/>
            <p:cNvSpPr txBox="1"/>
            <p:nvPr/>
          </p:nvSpPr>
          <p:spPr>
            <a:xfrm>
              <a:off x="336" y="2280"/>
              <a:ext cx="34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i="1" dirty="0">
                  <a:solidFill>
                    <a:srgbClr val="000066"/>
                  </a:solidFill>
                  <a:latin typeface="Arial" panose="020B0604020202020204" pitchFamily="34" charset="0"/>
                </a:rPr>
                <a:t>Ａ</a:t>
              </a:r>
              <a:endParaRPr lang="zh-CN" altLang="en-US" i="1" dirty="0">
                <a:solidFill>
                  <a:srgbClr val="00006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94" name="Text Box 67"/>
            <p:cNvSpPr txBox="1"/>
            <p:nvPr/>
          </p:nvSpPr>
          <p:spPr>
            <a:xfrm>
              <a:off x="1791" y="2213"/>
              <a:ext cx="340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i="1" dirty="0">
                  <a:solidFill>
                    <a:srgbClr val="000066"/>
                  </a:solidFill>
                  <a:latin typeface="Arial" panose="020B0604020202020204" pitchFamily="34" charset="0"/>
                </a:rPr>
                <a:t>Ｂ</a:t>
              </a:r>
              <a:endParaRPr lang="zh-CN" altLang="en-US" i="1" dirty="0">
                <a:solidFill>
                  <a:srgbClr val="00006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95" name="Text Box 74"/>
            <p:cNvSpPr txBox="1"/>
            <p:nvPr/>
          </p:nvSpPr>
          <p:spPr>
            <a:xfrm>
              <a:off x="2841" y="1656"/>
              <a:ext cx="481" cy="331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lang="en-US" altLang="zh-CN" sz="2000" i="1" baseline="-25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P</a:t>
              </a:r>
              <a:endParaRPr lang="en-US" altLang="zh-CN" sz="2000" i="1" baseline="-25000" dirty="0">
                <a:solidFill>
                  <a:srgbClr val="000066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296" name="Rectangle 76"/>
            <p:cNvSpPr/>
            <p:nvPr/>
          </p:nvSpPr>
          <p:spPr>
            <a:xfrm>
              <a:off x="1271" y="1557"/>
              <a:ext cx="96" cy="159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1297" name="Group 77"/>
            <p:cNvGrpSpPr/>
            <p:nvPr/>
          </p:nvGrpSpPr>
          <p:grpSpPr>
            <a:xfrm>
              <a:off x="1269" y="1527"/>
              <a:ext cx="96" cy="204"/>
              <a:chOff x="4260" y="9500"/>
              <a:chExt cx="91" cy="198"/>
            </a:xfrm>
          </p:grpSpPr>
          <p:sp>
            <p:nvSpPr>
              <p:cNvPr id="11300" name="Line 78"/>
              <p:cNvSpPr/>
              <p:nvPr/>
            </p:nvSpPr>
            <p:spPr>
              <a:xfrm>
                <a:off x="4260" y="9500"/>
                <a:ext cx="1" cy="198"/>
              </a:xfrm>
              <a:prstGeom prst="line">
                <a:avLst/>
              </a:prstGeom>
              <a:ln w="19050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1301" name="Line 79"/>
              <p:cNvSpPr/>
              <p:nvPr/>
            </p:nvSpPr>
            <p:spPr>
              <a:xfrm>
                <a:off x="4350" y="9545"/>
                <a:ext cx="1" cy="113"/>
              </a:xfrm>
              <a:prstGeom prst="line">
                <a:avLst/>
              </a:prstGeom>
              <a:ln w="38100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1298" name="Rectangle 80"/>
            <p:cNvSpPr/>
            <p:nvPr/>
          </p:nvSpPr>
          <p:spPr>
            <a:xfrm>
              <a:off x="1209" y="1674"/>
              <a:ext cx="22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sz="2000" i="1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endParaRPr lang="en-US" altLang="zh-CN" sz="2000" i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99" name="Text Box 94"/>
            <p:cNvSpPr txBox="1"/>
            <p:nvPr/>
          </p:nvSpPr>
          <p:spPr>
            <a:xfrm>
              <a:off x="2796" y="2185"/>
              <a:ext cx="26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1269" name="文本框 2"/>
          <p:cNvSpPr txBox="1"/>
          <p:nvPr/>
        </p:nvSpPr>
        <p:spPr>
          <a:xfrm>
            <a:off x="2154238" y="5035550"/>
            <a:ext cx="3665537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dirty="0">
                <a:latin typeface="Arial" panose="020B0604020202020204" pitchFamily="34" charset="0"/>
              </a:rPr>
              <a:t>电位差计内部原理图</a:t>
            </a:r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7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68"/>
          <p:cNvSpPr/>
          <p:nvPr/>
        </p:nvSpPr>
        <p:spPr>
          <a:xfrm>
            <a:off x="3086100" y="4713288"/>
            <a:ext cx="18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1" name="Freeform 14"/>
          <p:cNvSpPr/>
          <p:nvPr/>
        </p:nvSpPr>
        <p:spPr>
          <a:xfrm>
            <a:off x="520700" y="2922588"/>
            <a:ext cx="1800225" cy="1150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</a:cxnLst>
            <a:pathLst>
              <a:path w="908" h="544">
                <a:moveTo>
                  <a:pt x="0" y="0"/>
                </a:moveTo>
                <a:lnTo>
                  <a:pt x="0" y="544"/>
                </a:lnTo>
                <a:lnTo>
                  <a:pt x="908" y="544"/>
                </a:lnTo>
              </a:path>
            </a:pathLst>
          </a:custGeom>
          <a:noFill/>
          <a:ln w="28575" cap="flat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292" name="Rectangle 2"/>
          <p:cNvSpPr/>
          <p:nvPr/>
        </p:nvSpPr>
        <p:spPr>
          <a:xfrm>
            <a:off x="520700" y="1554163"/>
            <a:ext cx="5256213" cy="1368425"/>
          </a:xfrm>
          <a:prstGeom prst="rect">
            <a:avLst/>
          </a:prstGeom>
          <a:noFill/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3" name="Rectangle 3"/>
          <p:cNvSpPr/>
          <p:nvPr/>
        </p:nvSpPr>
        <p:spPr>
          <a:xfrm>
            <a:off x="3400425" y="1509713"/>
            <a:ext cx="1439863" cy="1270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4" name="Rectangle 5"/>
          <p:cNvSpPr/>
          <p:nvPr/>
        </p:nvSpPr>
        <p:spPr>
          <a:xfrm>
            <a:off x="1517650" y="1382713"/>
            <a:ext cx="301625" cy="2540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5" name="Oval 6"/>
          <p:cNvSpPr/>
          <p:nvPr/>
        </p:nvSpPr>
        <p:spPr>
          <a:xfrm>
            <a:off x="1485900" y="1501775"/>
            <a:ext cx="96838" cy="9525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6" name="Oval 7"/>
          <p:cNvSpPr/>
          <p:nvPr/>
        </p:nvSpPr>
        <p:spPr>
          <a:xfrm>
            <a:off x="1722438" y="1489075"/>
            <a:ext cx="96837" cy="9366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7" name="Rectangle 10"/>
          <p:cNvSpPr/>
          <p:nvPr/>
        </p:nvSpPr>
        <p:spPr>
          <a:xfrm>
            <a:off x="1223963" y="3963988"/>
            <a:ext cx="152400" cy="25241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298" name="Group 11"/>
          <p:cNvGrpSpPr/>
          <p:nvPr/>
        </p:nvGrpSpPr>
        <p:grpSpPr>
          <a:xfrm>
            <a:off x="1235075" y="3930650"/>
            <a:ext cx="152400" cy="323850"/>
            <a:chOff x="4260" y="9500"/>
            <a:chExt cx="91" cy="198"/>
          </a:xfrm>
        </p:grpSpPr>
        <p:sp>
          <p:nvSpPr>
            <p:cNvPr id="12373" name="Line 12"/>
            <p:cNvSpPr/>
            <p:nvPr/>
          </p:nvSpPr>
          <p:spPr>
            <a:xfrm>
              <a:off x="4260" y="9500"/>
              <a:ext cx="1" cy="198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74" name="Line 13"/>
            <p:cNvSpPr/>
            <p:nvPr/>
          </p:nvSpPr>
          <p:spPr>
            <a:xfrm>
              <a:off x="4350" y="9545"/>
              <a:ext cx="1" cy="113"/>
            </a:xfrm>
            <a:prstGeom prst="line">
              <a:avLst/>
            </a:prstGeom>
            <a:ln w="3810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299" name="Rectangle 15"/>
          <p:cNvSpPr/>
          <p:nvPr/>
        </p:nvSpPr>
        <p:spPr>
          <a:xfrm>
            <a:off x="2352675" y="3897313"/>
            <a:ext cx="301625" cy="2540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0" name="Oval 16"/>
          <p:cNvSpPr/>
          <p:nvPr/>
        </p:nvSpPr>
        <p:spPr>
          <a:xfrm>
            <a:off x="2320925" y="4016375"/>
            <a:ext cx="96838" cy="9525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1" name="Oval 17"/>
          <p:cNvSpPr/>
          <p:nvPr/>
        </p:nvSpPr>
        <p:spPr>
          <a:xfrm>
            <a:off x="3040063" y="4030663"/>
            <a:ext cx="96837" cy="936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2" name="Line 18"/>
          <p:cNvSpPr/>
          <p:nvPr/>
        </p:nvSpPr>
        <p:spPr>
          <a:xfrm flipV="1">
            <a:off x="3136900" y="4068763"/>
            <a:ext cx="2387600" cy="14287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3" name="Rectangle 19"/>
          <p:cNvSpPr/>
          <p:nvPr/>
        </p:nvSpPr>
        <p:spPr>
          <a:xfrm>
            <a:off x="3400425" y="2859088"/>
            <a:ext cx="1439863" cy="1270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4" name="Rectangle 20"/>
          <p:cNvSpPr/>
          <p:nvPr/>
        </p:nvSpPr>
        <p:spPr>
          <a:xfrm>
            <a:off x="1173163" y="2859088"/>
            <a:ext cx="687387" cy="125412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5" name="Oval 21"/>
          <p:cNvSpPr/>
          <p:nvPr/>
        </p:nvSpPr>
        <p:spPr>
          <a:xfrm>
            <a:off x="2525713" y="3282950"/>
            <a:ext cx="385762" cy="385763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6" name="Line 22"/>
          <p:cNvSpPr/>
          <p:nvPr/>
        </p:nvSpPr>
        <p:spPr>
          <a:xfrm flipV="1">
            <a:off x="2709863" y="2894013"/>
            <a:ext cx="0" cy="357187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7" name="Oval 23"/>
          <p:cNvSpPr/>
          <p:nvPr/>
        </p:nvSpPr>
        <p:spPr>
          <a:xfrm>
            <a:off x="2682875" y="2894013"/>
            <a:ext cx="53975" cy="53975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8" name="Oval 24"/>
          <p:cNvSpPr/>
          <p:nvPr/>
        </p:nvSpPr>
        <p:spPr>
          <a:xfrm>
            <a:off x="2681288" y="3863975"/>
            <a:ext cx="53975" cy="53975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9" name="Line 25"/>
          <p:cNvSpPr/>
          <p:nvPr/>
        </p:nvSpPr>
        <p:spPr>
          <a:xfrm flipV="1">
            <a:off x="2709863" y="3689350"/>
            <a:ext cx="0" cy="17462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10" name="Line 26"/>
          <p:cNvSpPr/>
          <p:nvPr/>
        </p:nvSpPr>
        <p:spPr>
          <a:xfrm>
            <a:off x="2709863" y="3903663"/>
            <a:ext cx="201612" cy="19367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11" name="Text Box 27"/>
          <p:cNvSpPr txBox="1"/>
          <p:nvPr/>
        </p:nvSpPr>
        <p:spPr>
          <a:xfrm>
            <a:off x="2497138" y="3286125"/>
            <a:ext cx="393700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endParaRPr lang="en-US" altLang="zh-CN" sz="2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2" name="Text Box 28"/>
          <p:cNvSpPr txBox="1"/>
          <p:nvPr/>
        </p:nvSpPr>
        <p:spPr>
          <a:xfrm>
            <a:off x="2474913" y="3967163"/>
            <a:ext cx="639762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dirty="0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000" baseline="-25000" dirty="0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000" baseline="-25000" dirty="0">
              <a:solidFill>
                <a:srgbClr val="FF33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3" name="Text Box 29"/>
          <p:cNvSpPr txBox="1"/>
          <p:nvPr/>
        </p:nvSpPr>
        <p:spPr>
          <a:xfrm>
            <a:off x="1792288" y="4046538"/>
            <a:ext cx="1055687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标准</a:t>
            </a:r>
            <a:endParaRPr lang="zh-CN" altLang="en-US" sz="2000" baseline="-25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2314" name="Text Box 30"/>
          <p:cNvSpPr txBox="1"/>
          <p:nvPr/>
        </p:nvSpPr>
        <p:spPr>
          <a:xfrm>
            <a:off x="2897188" y="4068763"/>
            <a:ext cx="1055687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未知</a:t>
            </a:r>
            <a:endParaRPr lang="zh-CN" altLang="en-US" sz="2000" baseline="-25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2315" name="Text Box 31"/>
          <p:cNvSpPr txBox="1"/>
          <p:nvPr/>
        </p:nvSpPr>
        <p:spPr>
          <a:xfrm>
            <a:off x="601663" y="3259138"/>
            <a:ext cx="1797050" cy="762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内置标准电池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=1.01863V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6" name="Text Box 32"/>
          <p:cNvSpPr txBox="1"/>
          <p:nvPr/>
        </p:nvSpPr>
        <p:spPr>
          <a:xfrm>
            <a:off x="752475" y="2481263"/>
            <a:ext cx="1858963" cy="5254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i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=101.863Ω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7" name="Text Box 33"/>
          <p:cNvSpPr txBox="1"/>
          <p:nvPr/>
        </p:nvSpPr>
        <p:spPr>
          <a:xfrm>
            <a:off x="493713" y="1955800"/>
            <a:ext cx="1858962" cy="5254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10.0000mA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8" name="Line 34"/>
          <p:cNvSpPr/>
          <p:nvPr/>
        </p:nvSpPr>
        <p:spPr>
          <a:xfrm>
            <a:off x="520700" y="1955800"/>
            <a:ext cx="0" cy="525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12319" name="Rectangle 35"/>
          <p:cNvSpPr/>
          <p:nvPr/>
        </p:nvSpPr>
        <p:spPr>
          <a:xfrm>
            <a:off x="1236663" y="1087438"/>
            <a:ext cx="16541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内置电源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0" name="Rectangle 36"/>
          <p:cNvSpPr/>
          <p:nvPr/>
        </p:nvSpPr>
        <p:spPr>
          <a:xfrm>
            <a:off x="3349625" y="1104900"/>
            <a:ext cx="20669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工作电流调节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1" name="Rectangle 37"/>
          <p:cNvSpPr/>
          <p:nvPr/>
        </p:nvSpPr>
        <p:spPr>
          <a:xfrm>
            <a:off x="3349625" y="2498725"/>
            <a:ext cx="1708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补偿电压调节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2" name="Rectangle 38"/>
          <p:cNvSpPr/>
          <p:nvPr/>
        </p:nvSpPr>
        <p:spPr>
          <a:xfrm>
            <a:off x="2890838" y="3300413"/>
            <a:ext cx="947737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检流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323" name="Freeform 39"/>
          <p:cNvSpPr/>
          <p:nvPr/>
        </p:nvSpPr>
        <p:spPr>
          <a:xfrm>
            <a:off x="4038600" y="2944813"/>
            <a:ext cx="1377950" cy="2651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13808" y="420864506"/>
              </a:cxn>
              <a:cxn ang="0">
                <a:pos x="1344721107" y="420864506"/>
              </a:cxn>
            </a:cxnLst>
            <a:pathLst>
              <a:path w="1412" h="167">
                <a:moveTo>
                  <a:pt x="0" y="0"/>
                </a:moveTo>
                <a:lnTo>
                  <a:pt x="6" y="167"/>
                </a:lnTo>
                <a:lnTo>
                  <a:pt x="1412" y="167"/>
                </a:lnTo>
              </a:path>
            </a:pathLst>
          </a:custGeom>
          <a:noFill/>
          <a:ln w="28575" cap="flat" cmpd="sng">
            <a:solidFill>
              <a:srgbClr val="000066">
                <a:alpha val="100000"/>
              </a:srgbClr>
            </a:solidFill>
            <a:prstDash val="solid"/>
            <a:round/>
            <a:headEnd type="triangle" w="lg" len="lg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324" name="Oval 40"/>
          <p:cNvSpPr/>
          <p:nvPr/>
        </p:nvSpPr>
        <p:spPr>
          <a:xfrm>
            <a:off x="5416550" y="3160713"/>
            <a:ext cx="107950" cy="10795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25" name="Oval 41"/>
          <p:cNvSpPr/>
          <p:nvPr/>
        </p:nvSpPr>
        <p:spPr>
          <a:xfrm>
            <a:off x="5416550" y="4038600"/>
            <a:ext cx="107950" cy="10795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326" name="Group 52"/>
          <p:cNvGrpSpPr/>
          <p:nvPr/>
        </p:nvGrpSpPr>
        <p:grpSpPr>
          <a:xfrm>
            <a:off x="1487488" y="1636713"/>
            <a:ext cx="144462" cy="144462"/>
            <a:chOff x="1612" y="3612"/>
            <a:chExt cx="180" cy="181"/>
          </a:xfrm>
        </p:grpSpPr>
        <p:sp>
          <p:nvSpPr>
            <p:cNvPr id="12371" name="Line 53"/>
            <p:cNvSpPr/>
            <p:nvPr/>
          </p:nvSpPr>
          <p:spPr>
            <a:xfrm>
              <a:off x="1612" y="3702"/>
              <a:ext cx="180" cy="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72" name="Line 54"/>
            <p:cNvSpPr/>
            <p:nvPr/>
          </p:nvSpPr>
          <p:spPr>
            <a:xfrm flipV="1">
              <a:off x="1700" y="3612"/>
              <a:ext cx="0" cy="181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327" name="Line 58"/>
          <p:cNvSpPr/>
          <p:nvPr/>
        </p:nvSpPr>
        <p:spPr>
          <a:xfrm>
            <a:off x="1689100" y="1697038"/>
            <a:ext cx="144463" cy="0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28" name="Rectangle 59"/>
          <p:cNvSpPr/>
          <p:nvPr/>
        </p:nvSpPr>
        <p:spPr>
          <a:xfrm>
            <a:off x="5026025" y="3419475"/>
            <a:ext cx="88423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未知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9" name="Line 62"/>
          <p:cNvSpPr/>
          <p:nvPr/>
        </p:nvSpPr>
        <p:spPr>
          <a:xfrm flipV="1">
            <a:off x="4038600" y="1431925"/>
            <a:ext cx="269875" cy="27622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30" name="Text Box 72"/>
          <p:cNvSpPr txBox="1"/>
          <p:nvPr/>
        </p:nvSpPr>
        <p:spPr>
          <a:xfrm>
            <a:off x="61913" y="2573338"/>
            <a:ext cx="5397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i="1" dirty="0">
                <a:solidFill>
                  <a:srgbClr val="000066"/>
                </a:solidFill>
                <a:latin typeface="Arial" panose="020B0604020202020204" pitchFamily="34" charset="0"/>
              </a:rPr>
              <a:t>Ａ</a:t>
            </a:r>
            <a:endParaRPr lang="zh-CN" altLang="en-US" i="1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2331" name="Text Box 73"/>
          <p:cNvSpPr txBox="1"/>
          <p:nvPr/>
        </p:nvSpPr>
        <p:spPr>
          <a:xfrm>
            <a:off x="2371725" y="2466975"/>
            <a:ext cx="53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i="1" dirty="0">
                <a:solidFill>
                  <a:srgbClr val="000066"/>
                </a:solidFill>
                <a:latin typeface="Arial" panose="020B0604020202020204" pitchFamily="34" charset="0"/>
              </a:rPr>
              <a:t>Ｂ</a:t>
            </a:r>
            <a:endParaRPr lang="zh-CN" altLang="en-US" i="1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73802" name="Text Box 74"/>
          <p:cNvSpPr txBox="1"/>
          <p:nvPr/>
        </p:nvSpPr>
        <p:spPr>
          <a:xfrm>
            <a:off x="131763" y="4767263"/>
            <a:ext cx="8712200" cy="15297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457200" indent="-457200" eaLnBrk="1" hangingPunct="1">
              <a:lnSpc>
                <a:spcPct val="130000"/>
              </a:lnSpc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接到“标准”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调节工作电流，使 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=E</a:t>
            </a:r>
            <a:r>
              <a:rPr lang="en-US" altLang="zh-CN" sz="2400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R</a:t>
            </a:r>
            <a:r>
              <a:rPr lang="en-US" altLang="zh-CN" sz="2400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10.0000mA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此时：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=E</a:t>
            </a:r>
            <a:r>
              <a:rPr lang="en-US" altLang="zh-CN" sz="2400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检流计无电流通过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30000"/>
              </a:lnSpc>
              <a:buFont typeface="Arial" panose="020B0604020202020204" pitchFamily="34" charset="0"/>
              <a:buAutoNum type="arabicPeriod"/>
            </a:pP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333" name="Text Box 79"/>
          <p:cNvSpPr txBox="1"/>
          <p:nvPr/>
        </p:nvSpPr>
        <p:spPr>
          <a:xfrm>
            <a:off x="3589338" y="2900363"/>
            <a:ext cx="420687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C</a:t>
            </a:r>
            <a:endParaRPr lang="en-US" altLang="zh-CN" i="1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810" name="Rectangle 82"/>
          <p:cNvSpPr/>
          <p:nvPr/>
        </p:nvSpPr>
        <p:spPr>
          <a:xfrm>
            <a:off x="6180138" y="836613"/>
            <a:ext cx="2592387" cy="3876675"/>
          </a:xfrm>
          <a:prstGeom prst="rect">
            <a:avLst/>
          </a:prstGeom>
          <a:noFill/>
          <a:ln w="28575" cap="flat" cmpd="sng">
            <a:solidFill>
              <a:srgbClr val="336600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73819" name="Group 91"/>
          <p:cNvGrpSpPr/>
          <p:nvPr/>
        </p:nvGrpSpPr>
        <p:grpSpPr>
          <a:xfrm>
            <a:off x="6308725" y="920750"/>
            <a:ext cx="2584450" cy="3749675"/>
            <a:chOff x="3893" y="580"/>
            <a:chExt cx="1628" cy="2362"/>
          </a:xfrm>
        </p:grpSpPr>
        <p:sp>
          <p:nvSpPr>
            <p:cNvPr id="12350" name="Rectangle 48"/>
            <p:cNvSpPr/>
            <p:nvPr/>
          </p:nvSpPr>
          <p:spPr>
            <a:xfrm>
              <a:off x="4241" y="2692"/>
              <a:ext cx="10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直流稳压电源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51" name="Rectangle 42"/>
            <p:cNvSpPr/>
            <p:nvPr/>
          </p:nvSpPr>
          <p:spPr>
            <a:xfrm>
              <a:off x="4121" y="935"/>
              <a:ext cx="1302" cy="1628"/>
            </a:xfrm>
            <a:prstGeom prst="rect">
              <a:avLst/>
            </a:prstGeom>
            <a:noFill/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2" name="Rectangle 43"/>
            <p:cNvSpPr/>
            <p:nvPr/>
          </p:nvSpPr>
          <p:spPr>
            <a:xfrm>
              <a:off x="4076" y="2106"/>
              <a:ext cx="91" cy="375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3" name="Rectangle 44"/>
            <p:cNvSpPr/>
            <p:nvPr/>
          </p:nvSpPr>
          <p:spPr>
            <a:xfrm>
              <a:off x="4348" y="889"/>
              <a:ext cx="726" cy="81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4" name="Rectangle 45"/>
            <p:cNvSpPr/>
            <p:nvPr/>
          </p:nvSpPr>
          <p:spPr>
            <a:xfrm>
              <a:off x="4661" y="2463"/>
              <a:ext cx="190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5" name="Oval 46"/>
            <p:cNvSpPr/>
            <p:nvPr/>
          </p:nvSpPr>
          <p:spPr>
            <a:xfrm>
              <a:off x="4641" y="2538"/>
              <a:ext cx="61" cy="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6" name="Oval 47"/>
            <p:cNvSpPr/>
            <p:nvPr/>
          </p:nvSpPr>
          <p:spPr>
            <a:xfrm>
              <a:off x="4790" y="2539"/>
              <a:ext cx="61" cy="59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2357" name="Group 51"/>
            <p:cNvGrpSpPr/>
            <p:nvPr/>
          </p:nvGrpSpPr>
          <p:grpSpPr>
            <a:xfrm>
              <a:off x="4620" y="2628"/>
              <a:ext cx="91" cy="91"/>
              <a:chOff x="1612" y="3612"/>
              <a:chExt cx="180" cy="181"/>
            </a:xfrm>
          </p:grpSpPr>
          <p:sp>
            <p:nvSpPr>
              <p:cNvPr id="12369" name="Line 49"/>
              <p:cNvSpPr/>
              <p:nvPr/>
            </p:nvSpPr>
            <p:spPr>
              <a:xfrm>
                <a:off x="1612" y="3702"/>
                <a:ext cx="180" cy="0"/>
              </a:xfrm>
              <a:prstGeom prst="line">
                <a:avLst/>
              </a:prstGeom>
              <a:ln w="28575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70" name="Line 50"/>
              <p:cNvSpPr/>
              <p:nvPr/>
            </p:nvSpPr>
            <p:spPr>
              <a:xfrm flipV="1">
                <a:off x="1700" y="3612"/>
                <a:ext cx="0" cy="181"/>
              </a:xfrm>
              <a:prstGeom prst="line">
                <a:avLst/>
              </a:prstGeom>
              <a:ln w="28575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2358" name="Line 56"/>
            <p:cNvSpPr/>
            <p:nvPr/>
          </p:nvSpPr>
          <p:spPr>
            <a:xfrm>
              <a:off x="4765" y="2675"/>
              <a:ext cx="91" cy="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59" name="Rectangle 60"/>
            <p:cNvSpPr/>
            <p:nvPr/>
          </p:nvSpPr>
          <p:spPr>
            <a:xfrm>
              <a:off x="4241" y="982"/>
              <a:ext cx="92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限流电阻箱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60" name="Line 61"/>
            <p:cNvSpPr/>
            <p:nvPr/>
          </p:nvSpPr>
          <p:spPr>
            <a:xfrm flipV="1">
              <a:off x="4620" y="838"/>
              <a:ext cx="236" cy="174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61" name="Rectangle 63"/>
            <p:cNvSpPr/>
            <p:nvPr/>
          </p:nvSpPr>
          <p:spPr>
            <a:xfrm>
              <a:off x="4004" y="580"/>
              <a:ext cx="151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开始时置于</a:t>
              </a: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9999.9Ω</a:t>
              </a:r>
              <a:endPara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62" name="Oval 64"/>
            <p:cNvSpPr/>
            <p:nvPr/>
          </p:nvSpPr>
          <p:spPr>
            <a:xfrm>
              <a:off x="3995" y="1418"/>
              <a:ext cx="288" cy="288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63" name="Text Box 65"/>
            <p:cNvSpPr txBox="1"/>
            <p:nvPr/>
          </p:nvSpPr>
          <p:spPr>
            <a:xfrm>
              <a:off x="3977" y="1420"/>
              <a:ext cx="65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dirty="0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mA</a:t>
              </a:r>
              <a:endParaRPr lang="en-US" altLang="zh-CN" sz="2000" dirty="0">
                <a:solidFill>
                  <a:srgbClr val="FF339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64" name="Rectangle 66"/>
            <p:cNvSpPr/>
            <p:nvPr/>
          </p:nvSpPr>
          <p:spPr>
            <a:xfrm>
              <a:off x="4153" y="2066"/>
              <a:ext cx="79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标准电阻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100.000Ω</a:t>
              </a:r>
              <a:endPara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65" name="Text Box 80"/>
            <p:cNvSpPr txBox="1"/>
            <p:nvPr/>
          </p:nvSpPr>
          <p:spPr>
            <a:xfrm>
              <a:off x="3893" y="1732"/>
              <a:ext cx="26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66" name="Text Box 81"/>
            <p:cNvSpPr txBox="1"/>
            <p:nvPr/>
          </p:nvSpPr>
          <p:spPr>
            <a:xfrm>
              <a:off x="3950" y="2572"/>
              <a:ext cx="26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67" name="Oval 85"/>
            <p:cNvSpPr/>
            <p:nvPr/>
          </p:nvSpPr>
          <p:spPr>
            <a:xfrm>
              <a:off x="4083" y="2008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68" name="Oval 86"/>
            <p:cNvSpPr/>
            <p:nvPr/>
          </p:nvSpPr>
          <p:spPr>
            <a:xfrm>
              <a:off x="4094" y="2531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73820" name="Group 92"/>
          <p:cNvGrpSpPr/>
          <p:nvPr/>
        </p:nvGrpSpPr>
        <p:grpSpPr>
          <a:xfrm>
            <a:off x="5699125" y="3092450"/>
            <a:ext cx="992188" cy="1036638"/>
            <a:chOff x="3509" y="1948"/>
            <a:chExt cx="625" cy="653"/>
          </a:xfrm>
        </p:grpSpPr>
        <p:sp>
          <p:nvSpPr>
            <p:cNvPr id="12344" name="Line 83"/>
            <p:cNvSpPr/>
            <p:nvPr/>
          </p:nvSpPr>
          <p:spPr>
            <a:xfrm>
              <a:off x="3716" y="2040"/>
              <a:ext cx="405" cy="0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45" name="Line 84"/>
            <p:cNvSpPr/>
            <p:nvPr/>
          </p:nvSpPr>
          <p:spPr>
            <a:xfrm>
              <a:off x="3716" y="2563"/>
              <a:ext cx="418" cy="3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46" name="Oval 87"/>
            <p:cNvSpPr/>
            <p:nvPr/>
          </p:nvSpPr>
          <p:spPr>
            <a:xfrm>
              <a:off x="3646" y="2008"/>
              <a:ext cx="70" cy="70"/>
            </a:xfrm>
            <a:prstGeom prst="ellips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47" name="Oval 88"/>
            <p:cNvSpPr/>
            <p:nvPr/>
          </p:nvSpPr>
          <p:spPr>
            <a:xfrm>
              <a:off x="3646" y="2531"/>
              <a:ext cx="70" cy="70"/>
            </a:xfrm>
            <a:prstGeom prst="ellips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48" name="Line 89"/>
            <p:cNvSpPr/>
            <p:nvPr/>
          </p:nvSpPr>
          <p:spPr>
            <a:xfrm flipH="1" flipV="1">
              <a:off x="3509" y="1948"/>
              <a:ext cx="159" cy="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49" name="Line 90"/>
            <p:cNvSpPr/>
            <p:nvPr/>
          </p:nvSpPr>
          <p:spPr>
            <a:xfrm flipH="1" flipV="1">
              <a:off x="3509" y="2455"/>
              <a:ext cx="159" cy="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337" name="Line 93"/>
          <p:cNvSpPr/>
          <p:nvPr/>
        </p:nvSpPr>
        <p:spPr>
          <a:xfrm>
            <a:off x="5253038" y="3394075"/>
            <a:ext cx="215900" cy="0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38" name="Line 94"/>
          <p:cNvSpPr/>
          <p:nvPr/>
        </p:nvSpPr>
        <p:spPr>
          <a:xfrm>
            <a:off x="5249863" y="4308475"/>
            <a:ext cx="2159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39" name="Line 95"/>
          <p:cNvSpPr/>
          <p:nvPr/>
        </p:nvSpPr>
        <p:spPr>
          <a:xfrm flipH="1">
            <a:off x="5348288" y="4221163"/>
            <a:ext cx="3175" cy="19367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40" name="Rectangle 96"/>
          <p:cNvSpPr/>
          <p:nvPr/>
        </p:nvSpPr>
        <p:spPr>
          <a:xfrm>
            <a:off x="61913" y="836613"/>
            <a:ext cx="5791200" cy="3600450"/>
          </a:xfrm>
          <a:prstGeom prst="rect">
            <a:avLst/>
          </a:prstGeom>
          <a:noFill/>
          <a:ln w="28575" cap="flat" cmpd="sng">
            <a:solidFill>
              <a:srgbClr val="33CCF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41" name="Rectangle 4"/>
          <p:cNvSpPr/>
          <p:nvPr/>
        </p:nvSpPr>
        <p:spPr>
          <a:xfrm>
            <a:off x="268288" y="125413"/>
            <a:ext cx="6526212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实验原理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内部原理图及外部接线图</a:t>
            </a:r>
            <a:endParaRPr lang="zh-CN" altLang="en-US" sz="2400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27474" y="1647776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  <a:t>内部</a:t>
            </a:r>
            <a:endParaRPr kumimoji="0" lang="zh-CN" altLang="en-US" sz="4400" b="1" i="0" u="none" strike="noStrike" kern="1200" cap="none" spc="0" normalizeH="0" baseline="0" noProof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089020" y="2216647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  <a:t>外部</a:t>
            </a:r>
            <a:endParaRPr kumimoji="0" lang="zh-CN" altLang="en-US" sz="4400" b="1" i="0" u="none" strike="noStrike" kern="1200" cap="none" spc="0" normalizeH="0" baseline="0" noProof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0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68"/>
          <p:cNvSpPr/>
          <p:nvPr/>
        </p:nvSpPr>
        <p:spPr>
          <a:xfrm>
            <a:off x="3086100" y="4713288"/>
            <a:ext cx="18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1" name="Freeform 14"/>
          <p:cNvSpPr/>
          <p:nvPr/>
        </p:nvSpPr>
        <p:spPr>
          <a:xfrm>
            <a:off x="520700" y="2922588"/>
            <a:ext cx="1800225" cy="1150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</a:cxnLst>
            <a:pathLst>
              <a:path w="908" h="544">
                <a:moveTo>
                  <a:pt x="0" y="0"/>
                </a:moveTo>
                <a:lnTo>
                  <a:pt x="0" y="544"/>
                </a:lnTo>
                <a:lnTo>
                  <a:pt x="908" y="544"/>
                </a:lnTo>
              </a:path>
            </a:pathLst>
          </a:custGeom>
          <a:noFill/>
          <a:ln w="28575" cap="flat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292" name="Rectangle 2"/>
          <p:cNvSpPr/>
          <p:nvPr/>
        </p:nvSpPr>
        <p:spPr>
          <a:xfrm>
            <a:off x="520700" y="1554163"/>
            <a:ext cx="5256213" cy="1368425"/>
          </a:xfrm>
          <a:prstGeom prst="rect">
            <a:avLst/>
          </a:prstGeom>
          <a:noFill/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3" name="Rectangle 3"/>
          <p:cNvSpPr/>
          <p:nvPr/>
        </p:nvSpPr>
        <p:spPr>
          <a:xfrm>
            <a:off x="3400425" y="1509713"/>
            <a:ext cx="1439863" cy="1270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4" name="Rectangle 5"/>
          <p:cNvSpPr/>
          <p:nvPr/>
        </p:nvSpPr>
        <p:spPr>
          <a:xfrm>
            <a:off x="1517650" y="1382713"/>
            <a:ext cx="301625" cy="2540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5" name="Oval 6"/>
          <p:cNvSpPr/>
          <p:nvPr/>
        </p:nvSpPr>
        <p:spPr>
          <a:xfrm>
            <a:off x="1485900" y="1501775"/>
            <a:ext cx="96838" cy="9525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6" name="Oval 7"/>
          <p:cNvSpPr/>
          <p:nvPr/>
        </p:nvSpPr>
        <p:spPr>
          <a:xfrm>
            <a:off x="1722438" y="1489075"/>
            <a:ext cx="96837" cy="9366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7" name="Rectangle 10"/>
          <p:cNvSpPr/>
          <p:nvPr/>
        </p:nvSpPr>
        <p:spPr>
          <a:xfrm>
            <a:off x="1223963" y="3963988"/>
            <a:ext cx="152400" cy="25241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298" name="Group 11"/>
          <p:cNvGrpSpPr/>
          <p:nvPr/>
        </p:nvGrpSpPr>
        <p:grpSpPr>
          <a:xfrm>
            <a:off x="1235075" y="3930650"/>
            <a:ext cx="152400" cy="323850"/>
            <a:chOff x="4260" y="9500"/>
            <a:chExt cx="91" cy="198"/>
          </a:xfrm>
        </p:grpSpPr>
        <p:sp>
          <p:nvSpPr>
            <p:cNvPr id="12373" name="Line 12"/>
            <p:cNvSpPr/>
            <p:nvPr/>
          </p:nvSpPr>
          <p:spPr>
            <a:xfrm>
              <a:off x="4260" y="9500"/>
              <a:ext cx="1" cy="198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74" name="Line 13"/>
            <p:cNvSpPr/>
            <p:nvPr/>
          </p:nvSpPr>
          <p:spPr>
            <a:xfrm>
              <a:off x="4350" y="9545"/>
              <a:ext cx="1" cy="113"/>
            </a:xfrm>
            <a:prstGeom prst="line">
              <a:avLst/>
            </a:prstGeom>
            <a:ln w="3810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299" name="Rectangle 15"/>
          <p:cNvSpPr/>
          <p:nvPr/>
        </p:nvSpPr>
        <p:spPr>
          <a:xfrm>
            <a:off x="2352675" y="3897313"/>
            <a:ext cx="301625" cy="2540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0" name="Oval 16"/>
          <p:cNvSpPr/>
          <p:nvPr/>
        </p:nvSpPr>
        <p:spPr>
          <a:xfrm>
            <a:off x="2320925" y="4016375"/>
            <a:ext cx="96838" cy="9525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1" name="Oval 17"/>
          <p:cNvSpPr/>
          <p:nvPr/>
        </p:nvSpPr>
        <p:spPr>
          <a:xfrm>
            <a:off x="3040063" y="4030663"/>
            <a:ext cx="96837" cy="936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2" name="Line 18"/>
          <p:cNvSpPr/>
          <p:nvPr/>
        </p:nvSpPr>
        <p:spPr>
          <a:xfrm flipV="1">
            <a:off x="3136900" y="4068763"/>
            <a:ext cx="2387600" cy="14287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3" name="Rectangle 19"/>
          <p:cNvSpPr/>
          <p:nvPr/>
        </p:nvSpPr>
        <p:spPr>
          <a:xfrm>
            <a:off x="3400425" y="2859088"/>
            <a:ext cx="1439863" cy="1270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4" name="Rectangle 20"/>
          <p:cNvSpPr/>
          <p:nvPr/>
        </p:nvSpPr>
        <p:spPr>
          <a:xfrm>
            <a:off x="1173163" y="2859088"/>
            <a:ext cx="687387" cy="125412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5" name="Oval 21"/>
          <p:cNvSpPr/>
          <p:nvPr/>
        </p:nvSpPr>
        <p:spPr>
          <a:xfrm>
            <a:off x="2525713" y="3282950"/>
            <a:ext cx="385762" cy="385763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6" name="Line 22"/>
          <p:cNvSpPr/>
          <p:nvPr/>
        </p:nvSpPr>
        <p:spPr>
          <a:xfrm flipV="1">
            <a:off x="2709863" y="2894013"/>
            <a:ext cx="0" cy="357187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7" name="Oval 23"/>
          <p:cNvSpPr/>
          <p:nvPr/>
        </p:nvSpPr>
        <p:spPr>
          <a:xfrm>
            <a:off x="2682875" y="2894013"/>
            <a:ext cx="53975" cy="53975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8" name="Oval 24"/>
          <p:cNvSpPr/>
          <p:nvPr/>
        </p:nvSpPr>
        <p:spPr>
          <a:xfrm>
            <a:off x="2681288" y="3863975"/>
            <a:ext cx="53975" cy="53975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9" name="Line 25"/>
          <p:cNvSpPr/>
          <p:nvPr/>
        </p:nvSpPr>
        <p:spPr>
          <a:xfrm flipV="1">
            <a:off x="2709863" y="3689350"/>
            <a:ext cx="0" cy="17462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10" name="Line 26"/>
          <p:cNvSpPr/>
          <p:nvPr/>
        </p:nvSpPr>
        <p:spPr>
          <a:xfrm>
            <a:off x="2709863" y="3903663"/>
            <a:ext cx="201612" cy="19367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11" name="Text Box 27"/>
          <p:cNvSpPr txBox="1"/>
          <p:nvPr/>
        </p:nvSpPr>
        <p:spPr>
          <a:xfrm>
            <a:off x="2497138" y="3286125"/>
            <a:ext cx="393700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endParaRPr lang="en-US" altLang="zh-CN" sz="2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2" name="Text Box 28"/>
          <p:cNvSpPr txBox="1"/>
          <p:nvPr/>
        </p:nvSpPr>
        <p:spPr>
          <a:xfrm>
            <a:off x="2474913" y="3967163"/>
            <a:ext cx="639762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dirty="0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000" baseline="-25000" dirty="0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000" baseline="-25000" dirty="0">
              <a:solidFill>
                <a:srgbClr val="FF33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3" name="Text Box 29"/>
          <p:cNvSpPr txBox="1"/>
          <p:nvPr/>
        </p:nvSpPr>
        <p:spPr>
          <a:xfrm>
            <a:off x="1792288" y="4046538"/>
            <a:ext cx="1055687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标准</a:t>
            </a:r>
            <a:endParaRPr lang="zh-CN" altLang="en-US" sz="2000" baseline="-25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2314" name="Text Box 30"/>
          <p:cNvSpPr txBox="1"/>
          <p:nvPr/>
        </p:nvSpPr>
        <p:spPr>
          <a:xfrm>
            <a:off x="2897188" y="4068763"/>
            <a:ext cx="1055687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未知</a:t>
            </a:r>
            <a:endParaRPr lang="zh-CN" altLang="en-US" sz="2000" baseline="-25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2315" name="Text Box 31"/>
          <p:cNvSpPr txBox="1"/>
          <p:nvPr/>
        </p:nvSpPr>
        <p:spPr>
          <a:xfrm>
            <a:off x="601663" y="3259138"/>
            <a:ext cx="1797050" cy="762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内置标准电池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=1.01863V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6" name="Text Box 32"/>
          <p:cNvSpPr txBox="1"/>
          <p:nvPr/>
        </p:nvSpPr>
        <p:spPr>
          <a:xfrm>
            <a:off x="752475" y="2481263"/>
            <a:ext cx="1858963" cy="5254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i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=101.863Ω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7" name="Text Box 33"/>
          <p:cNvSpPr txBox="1"/>
          <p:nvPr/>
        </p:nvSpPr>
        <p:spPr>
          <a:xfrm>
            <a:off x="493713" y="1955800"/>
            <a:ext cx="1858962" cy="5254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10.0000mA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8" name="Line 34"/>
          <p:cNvSpPr/>
          <p:nvPr/>
        </p:nvSpPr>
        <p:spPr>
          <a:xfrm>
            <a:off x="520700" y="1955800"/>
            <a:ext cx="0" cy="525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12319" name="Rectangle 35"/>
          <p:cNvSpPr/>
          <p:nvPr/>
        </p:nvSpPr>
        <p:spPr>
          <a:xfrm>
            <a:off x="1236663" y="1087438"/>
            <a:ext cx="16541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内置电源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0" name="Rectangle 36"/>
          <p:cNvSpPr/>
          <p:nvPr/>
        </p:nvSpPr>
        <p:spPr>
          <a:xfrm>
            <a:off x="3349625" y="1104900"/>
            <a:ext cx="20669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工作电流调节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1" name="Rectangle 37"/>
          <p:cNvSpPr/>
          <p:nvPr/>
        </p:nvSpPr>
        <p:spPr>
          <a:xfrm>
            <a:off x="3349625" y="2498725"/>
            <a:ext cx="1708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补偿电压调节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2" name="Rectangle 38"/>
          <p:cNvSpPr/>
          <p:nvPr/>
        </p:nvSpPr>
        <p:spPr>
          <a:xfrm>
            <a:off x="2890838" y="3300413"/>
            <a:ext cx="947737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检流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323" name="Freeform 39"/>
          <p:cNvSpPr/>
          <p:nvPr/>
        </p:nvSpPr>
        <p:spPr>
          <a:xfrm>
            <a:off x="4038600" y="2944813"/>
            <a:ext cx="1377950" cy="2651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13808" y="420864506"/>
              </a:cxn>
              <a:cxn ang="0">
                <a:pos x="1344721107" y="420864506"/>
              </a:cxn>
            </a:cxnLst>
            <a:pathLst>
              <a:path w="1412" h="167">
                <a:moveTo>
                  <a:pt x="0" y="0"/>
                </a:moveTo>
                <a:lnTo>
                  <a:pt x="6" y="167"/>
                </a:lnTo>
                <a:lnTo>
                  <a:pt x="1412" y="167"/>
                </a:lnTo>
              </a:path>
            </a:pathLst>
          </a:custGeom>
          <a:noFill/>
          <a:ln w="28575" cap="flat" cmpd="sng">
            <a:solidFill>
              <a:srgbClr val="000066">
                <a:alpha val="100000"/>
              </a:srgbClr>
            </a:solidFill>
            <a:prstDash val="solid"/>
            <a:round/>
            <a:headEnd type="triangle" w="lg" len="lg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324" name="Oval 40"/>
          <p:cNvSpPr/>
          <p:nvPr/>
        </p:nvSpPr>
        <p:spPr>
          <a:xfrm>
            <a:off x="5416550" y="3160713"/>
            <a:ext cx="107950" cy="10795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25" name="Oval 41"/>
          <p:cNvSpPr/>
          <p:nvPr/>
        </p:nvSpPr>
        <p:spPr>
          <a:xfrm>
            <a:off x="5416550" y="4038600"/>
            <a:ext cx="107950" cy="10795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326" name="Group 52"/>
          <p:cNvGrpSpPr/>
          <p:nvPr/>
        </p:nvGrpSpPr>
        <p:grpSpPr>
          <a:xfrm>
            <a:off x="1487488" y="1636713"/>
            <a:ext cx="144462" cy="144462"/>
            <a:chOff x="1612" y="3612"/>
            <a:chExt cx="180" cy="181"/>
          </a:xfrm>
        </p:grpSpPr>
        <p:sp>
          <p:nvSpPr>
            <p:cNvPr id="12371" name="Line 53"/>
            <p:cNvSpPr/>
            <p:nvPr/>
          </p:nvSpPr>
          <p:spPr>
            <a:xfrm>
              <a:off x="1612" y="3702"/>
              <a:ext cx="180" cy="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72" name="Line 54"/>
            <p:cNvSpPr/>
            <p:nvPr/>
          </p:nvSpPr>
          <p:spPr>
            <a:xfrm flipV="1">
              <a:off x="1700" y="3612"/>
              <a:ext cx="0" cy="181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327" name="Line 58"/>
          <p:cNvSpPr/>
          <p:nvPr/>
        </p:nvSpPr>
        <p:spPr>
          <a:xfrm>
            <a:off x="1689100" y="1697038"/>
            <a:ext cx="144463" cy="0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28" name="Rectangle 59"/>
          <p:cNvSpPr/>
          <p:nvPr/>
        </p:nvSpPr>
        <p:spPr>
          <a:xfrm>
            <a:off x="5026025" y="3419475"/>
            <a:ext cx="88423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未知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9" name="Line 62"/>
          <p:cNvSpPr/>
          <p:nvPr/>
        </p:nvSpPr>
        <p:spPr>
          <a:xfrm flipV="1">
            <a:off x="4038600" y="1431925"/>
            <a:ext cx="269875" cy="27622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30" name="Text Box 72"/>
          <p:cNvSpPr txBox="1"/>
          <p:nvPr/>
        </p:nvSpPr>
        <p:spPr>
          <a:xfrm>
            <a:off x="61913" y="2573338"/>
            <a:ext cx="5397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i="1" dirty="0">
                <a:solidFill>
                  <a:srgbClr val="000066"/>
                </a:solidFill>
                <a:latin typeface="Arial" panose="020B0604020202020204" pitchFamily="34" charset="0"/>
              </a:rPr>
              <a:t>Ａ</a:t>
            </a:r>
            <a:endParaRPr lang="zh-CN" altLang="en-US" i="1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2331" name="Text Box 73"/>
          <p:cNvSpPr txBox="1"/>
          <p:nvPr/>
        </p:nvSpPr>
        <p:spPr>
          <a:xfrm>
            <a:off x="2371725" y="2466975"/>
            <a:ext cx="53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i="1" dirty="0">
                <a:solidFill>
                  <a:srgbClr val="000066"/>
                </a:solidFill>
                <a:latin typeface="Arial" panose="020B0604020202020204" pitchFamily="34" charset="0"/>
              </a:rPr>
              <a:t>Ｂ</a:t>
            </a:r>
            <a:endParaRPr lang="zh-CN" altLang="en-US" i="1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73802" name="Text Box 74"/>
          <p:cNvSpPr txBox="1"/>
          <p:nvPr/>
        </p:nvSpPr>
        <p:spPr>
          <a:xfrm>
            <a:off x="131763" y="4767263"/>
            <a:ext cx="8712200" cy="5708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30000"/>
              </a:lnSpc>
              <a:buFont typeface="Arial" panose="020B0604020202020204" pitchFamily="34" charset="0"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调节限流电阻箱，使毫安表指示所需数值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333" name="Text Box 79"/>
          <p:cNvSpPr txBox="1"/>
          <p:nvPr/>
        </p:nvSpPr>
        <p:spPr>
          <a:xfrm>
            <a:off x="3589338" y="2900363"/>
            <a:ext cx="420687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C</a:t>
            </a:r>
            <a:endParaRPr lang="en-US" altLang="zh-CN" i="1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810" name="Rectangle 82"/>
          <p:cNvSpPr/>
          <p:nvPr/>
        </p:nvSpPr>
        <p:spPr>
          <a:xfrm>
            <a:off x="6180138" y="836613"/>
            <a:ext cx="2592387" cy="3876675"/>
          </a:xfrm>
          <a:prstGeom prst="rect">
            <a:avLst/>
          </a:prstGeom>
          <a:noFill/>
          <a:ln w="28575" cap="flat" cmpd="sng">
            <a:solidFill>
              <a:srgbClr val="336600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73819" name="Group 91"/>
          <p:cNvGrpSpPr/>
          <p:nvPr/>
        </p:nvGrpSpPr>
        <p:grpSpPr>
          <a:xfrm>
            <a:off x="6308725" y="920750"/>
            <a:ext cx="2584450" cy="3749675"/>
            <a:chOff x="3893" y="580"/>
            <a:chExt cx="1628" cy="2362"/>
          </a:xfrm>
        </p:grpSpPr>
        <p:sp>
          <p:nvSpPr>
            <p:cNvPr id="12350" name="Rectangle 48"/>
            <p:cNvSpPr/>
            <p:nvPr/>
          </p:nvSpPr>
          <p:spPr>
            <a:xfrm>
              <a:off x="4241" y="2692"/>
              <a:ext cx="10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直流稳压电源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51" name="Rectangle 42"/>
            <p:cNvSpPr/>
            <p:nvPr/>
          </p:nvSpPr>
          <p:spPr>
            <a:xfrm>
              <a:off x="4121" y="935"/>
              <a:ext cx="1302" cy="1628"/>
            </a:xfrm>
            <a:prstGeom prst="rect">
              <a:avLst/>
            </a:prstGeom>
            <a:noFill/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2" name="Rectangle 43"/>
            <p:cNvSpPr/>
            <p:nvPr/>
          </p:nvSpPr>
          <p:spPr>
            <a:xfrm>
              <a:off x="4076" y="2106"/>
              <a:ext cx="91" cy="375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3" name="Rectangle 44"/>
            <p:cNvSpPr/>
            <p:nvPr/>
          </p:nvSpPr>
          <p:spPr>
            <a:xfrm>
              <a:off x="4348" y="889"/>
              <a:ext cx="726" cy="81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4" name="Rectangle 45"/>
            <p:cNvSpPr/>
            <p:nvPr/>
          </p:nvSpPr>
          <p:spPr>
            <a:xfrm>
              <a:off x="4661" y="2463"/>
              <a:ext cx="190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5" name="Oval 46"/>
            <p:cNvSpPr/>
            <p:nvPr/>
          </p:nvSpPr>
          <p:spPr>
            <a:xfrm>
              <a:off x="4641" y="2538"/>
              <a:ext cx="61" cy="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6" name="Oval 47"/>
            <p:cNvSpPr/>
            <p:nvPr/>
          </p:nvSpPr>
          <p:spPr>
            <a:xfrm>
              <a:off x="4790" y="2539"/>
              <a:ext cx="61" cy="59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2357" name="Group 51"/>
            <p:cNvGrpSpPr/>
            <p:nvPr/>
          </p:nvGrpSpPr>
          <p:grpSpPr>
            <a:xfrm>
              <a:off x="4620" y="2628"/>
              <a:ext cx="91" cy="91"/>
              <a:chOff x="1612" y="3612"/>
              <a:chExt cx="180" cy="181"/>
            </a:xfrm>
          </p:grpSpPr>
          <p:sp>
            <p:nvSpPr>
              <p:cNvPr id="12369" name="Line 49"/>
              <p:cNvSpPr/>
              <p:nvPr/>
            </p:nvSpPr>
            <p:spPr>
              <a:xfrm>
                <a:off x="1612" y="3702"/>
                <a:ext cx="180" cy="0"/>
              </a:xfrm>
              <a:prstGeom prst="line">
                <a:avLst/>
              </a:prstGeom>
              <a:ln w="28575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70" name="Line 50"/>
              <p:cNvSpPr/>
              <p:nvPr/>
            </p:nvSpPr>
            <p:spPr>
              <a:xfrm flipV="1">
                <a:off x="1700" y="3612"/>
                <a:ext cx="0" cy="181"/>
              </a:xfrm>
              <a:prstGeom prst="line">
                <a:avLst/>
              </a:prstGeom>
              <a:ln w="28575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2358" name="Line 56"/>
            <p:cNvSpPr/>
            <p:nvPr/>
          </p:nvSpPr>
          <p:spPr>
            <a:xfrm>
              <a:off x="4765" y="2675"/>
              <a:ext cx="91" cy="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59" name="Rectangle 60"/>
            <p:cNvSpPr/>
            <p:nvPr/>
          </p:nvSpPr>
          <p:spPr>
            <a:xfrm>
              <a:off x="4241" y="982"/>
              <a:ext cx="92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限流电阻箱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60" name="Line 61"/>
            <p:cNvSpPr/>
            <p:nvPr/>
          </p:nvSpPr>
          <p:spPr>
            <a:xfrm flipV="1">
              <a:off x="4620" y="838"/>
              <a:ext cx="236" cy="174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61" name="Rectangle 63"/>
            <p:cNvSpPr/>
            <p:nvPr/>
          </p:nvSpPr>
          <p:spPr>
            <a:xfrm>
              <a:off x="4004" y="580"/>
              <a:ext cx="151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开始时置于</a:t>
              </a: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9999.9Ω</a:t>
              </a:r>
              <a:endPara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62" name="Oval 64"/>
            <p:cNvSpPr/>
            <p:nvPr/>
          </p:nvSpPr>
          <p:spPr>
            <a:xfrm>
              <a:off x="3995" y="1418"/>
              <a:ext cx="288" cy="288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63" name="Text Box 65"/>
            <p:cNvSpPr txBox="1"/>
            <p:nvPr/>
          </p:nvSpPr>
          <p:spPr>
            <a:xfrm>
              <a:off x="3977" y="1420"/>
              <a:ext cx="65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dirty="0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mA</a:t>
              </a:r>
              <a:endParaRPr lang="en-US" altLang="zh-CN" sz="2000" dirty="0">
                <a:solidFill>
                  <a:srgbClr val="FF339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64" name="Rectangle 66"/>
            <p:cNvSpPr/>
            <p:nvPr/>
          </p:nvSpPr>
          <p:spPr>
            <a:xfrm>
              <a:off x="4153" y="2066"/>
              <a:ext cx="79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标准电阻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100.000Ω</a:t>
              </a:r>
              <a:endPara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65" name="Text Box 80"/>
            <p:cNvSpPr txBox="1"/>
            <p:nvPr/>
          </p:nvSpPr>
          <p:spPr>
            <a:xfrm>
              <a:off x="3893" y="1732"/>
              <a:ext cx="26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66" name="Text Box 81"/>
            <p:cNvSpPr txBox="1"/>
            <p:nvPr/>
          </p:nvSpPr>
          <p:spPr>
            <a:xfrm>
              <a:off x="3950" y="2572"/>
              <a:ext cx="26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67" name="Oval 85"/>
            <p:cNvSpPr/>
            <p:nvPr/>
          </p:nvSpPr>
          <p:spPr>
            <a:xfrm>
              <a:off x="4083" y="2008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68" name="Oval 86"/>
            <p:cNvSpPr/>
            <p:nvPr/>
          </p:nvSpPr>
          <p:spPr>
            <a:xfrm>
              <a:off x="4094" y="2531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73820" name="Group 92"/>
          <p:cNvGrpSpPr/>
          <p:nvPr/>
        </p:nvGrpSpPr>
        <p:grpSpPr>
          <a:xfrm>
            <a:off x="5699125" y="3092450"/>
            <a:ext cx="992188" cy="1036638"/>
            <a:chOff x="3509" y="1948"/>
            <a:chExt cx="625" cy="653"/>
          </a:xfrm>
        </p:grpSpPr>
        <p:sp>
          <p:nvSpPr>
            <p:cNvPr id="12344" name="Line 83"/>
            <p:cNvSpPr/>
            <p:nvPr/>
          </p:nvSpPr>
          <p:spPr>
            <a:xfrm>
              <a:off x="3716" y="2040"/>
              <a:ext cx="405" cy="0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45" name="Line 84"/>
            <p:cNvSpPr/>
            <p:nvPr/>
          </p:nvSpPr>
          <p:spPr>
            <a:xfrm>
              <a:off x="3716" y="2563"/>
              <a:ext cx="418" cy="3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46" name="Oval 87"/>
            <p:cNvSpPr/>
            <p:nvPr/>
          </p:nvSpPr>
          <p:spPr>
            <a:xfrm>
              <a:off x="3646" y="2008"/>
              <a:ext cx="70" cy="70"/>
            </a:xfrm>
            <a:prstGeom prst="ellips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47" name="Oval 88"/>
            <p:cNvSpPr/>
            <p:nvPr/>
          </p:nvSpPr>
          <p:spPr>
            <a:xfrm>
              <a:off x="3646" y="2531"/>
              <a:ext cx="70" cy="70"/>
            </a:xfrm>
            <a:prstGeom prst="ellips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48" name="Line 89"/>
            <p:cNvSpPr/>
            <p:nvPr/>
          </p:nvSpPr>
          <p:spPr>
            <a:xfrm flipH="1" flipV="1">
              <a:off x="3509" y="1948"/>
              <a:ext cx="159" cy="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49" name="Line 90"/>
            <p:cNvSpPr/>
            <p:nvPr/>
          </p:nvSpPr>
          <p:spPr>
            <a:xfrm flipH="1" flipV="1">
              <a:off x="3509" y="2455"/>
              <a:ext cx="159" cy="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337" name="Line 93"/>
          <p:cNvSpPr/>
          <p:nvPr/>
        </p:nvSpPr>
        <p:spPr>
          <a:xfrm>
            <a:off x="5253038" y="3394075"/>
            <a:ext cx="215900" cy="0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38" name="Line 94"/>
          <p:cNvSpPr/>
          <p:nvPr/>
        </p:nvSpPr>
        <p:spPr>
          <a:xfrm>
            <a:off x="5249863" y="4308475"/>
            <a:ext cx="2159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39" name="Line 95"/>
          <p:cNvSpPr/>
          <p:nvPr/>
        </p:nvSpPr>
        <p:spPr>
          <a:xfrm flipH="1">
            <a:off x="5348288" y="4221163"/>
            <a:ext cx="3175" cy="19367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40" name="Rectangle 96"/>
          <p:cNvSpPr/>
          <p:nvPr/>
        </p:nvSpPr>
        <p:spPr>
          <a:xfrm>
            <a:off x="61913" y="836613"/>
            <a:ext cx="5791200" cy="3600450"/>
          </a:xfrm>
          <a:prstGeom prst="rect">
            <a:avLst/>
          </a:prstGeom>
          <a:noFill/>
          <a:ln w="28575" cap="flat" cmpd="sng">
            <a:solidFill>
              <a:srgbClr val="33CCF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41" name="Rectangle 4"/>
          <p:cNvSpPr/>
          <p:nvPr/>
        </p:nvSpPr>
        <p:spPr>
          <a:xfrm>
            <a:off x="268288" y="125413"/>
            <a:ext cx="6526212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实验原理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内部原理图及外部接线图</a:t>
            </a:r>
            <a:endParaRPr lang="zh-CN" altLang="en-US" sz="2400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27474" y="1647776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  <a:t>内部</a:t>
            </a:r>
            <a:endParaRPr kumimoji="0" lang="zh-CN" altLang="en-US" sz="4400" b="1" i="0" u="none" strike="noStrike" kern="1200" cap="none" spc="0" normalizeH="0" baseline="0" noProof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089020" y="2216647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  <a:t>外部</a:t>
            </a:r>
            <a:endParaRPr kumimoji="0" lang="zh-CN" altLang="en-US" sz="4400" b="1" i="0" u="none" strike="noStrike" kern="1200" cap="none" spc="0" normalizeH="0" baseline="0" noProof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68"/>
          <p:cNvSpPr/>
          <p:nvPr/>
        </p:nvSpPr>
        <p:spPr>
          <a:xfrm>
            <a:off x="3086100" y="4713288"/>
            <a:ext cx="184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endParaRPr lang="zh-CN" altLang="zh-CN" sz="2000" dirty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291" name="Freeform 14"/>
          <p:cNvSpPr/>
          <p:nvPr/>
        </p:nvSpPr>
        <p:spPr>
          <a:xfrm>
            <a:off x="520700" y="2922588"/>
            <a:ext cx="1800225" cy="11509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</a:cxnLst>
            <a:pathLst>
              <a:path w="908" h="544">
                <a:moveTo>
                  <a:pt x="0" y="0"/>
                </a:moveTo>
                <a:lnTo>
                  <a:pt x="0" y="544"/>
                </a:lnTo>
                <a:lnTo>
                  <a:pt x="908" y="544"/>
                </a:lnTo>
              </a:path>
            </a:pathLst>
          </a:custGeom>
          <a:noFill/>
          <a:ln w="28575" cap="flat" cmpd="sng">
            <a:solidFill>
              <a:srgbClr val="000066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292" name="Rectangle 2"/>
          <p:cNvSpPr/>
          <p:nvPr/>
        </p:nvSpPr>
        <p:spPr>
          <a:xfrm>
            <a:off x="520700" y="1554163"/>
            <a:ext cx="5256213" cy="1368425"/>
          </a:xfrm>
          <a:prstGeom prst="rect">
            <a:avLst/>
          </a:prstGeom>
          <a:noFill/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3" name="Rectangle 3"/>
          <p:cNvSpPr/>
          <p:nvPr/>
        </p:nvSpPr>
        <p:spPr>
          <a:xfrm>
            <a:off x="3400425" y="1509713"/>
            <a:ext cx="1439863" cy="1270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4" name="Rectangle 5"/>
          <p:cNvSpPr/>
          <p:nvPr/>
        </p:nvSpPr>
        <p:spPr>
          <a:xfrm>
            <a:off x="1517650" y="1382713"/>
            <a:ext cx="301625" cy="2540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5" name="Oval 6"/>
          <p:cNvSpPr/>
          <p:nvPr/>
        </p:nvSpPr>
        <p:spPr>
          <a:xfrm>
            <a:off x="1485900" y="1501775"/>
            <a:ext cx="96838" cy="9525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6" name="Oval 7"/>
          <p:cNvSpPr/>
          <p:nvPr/>
        </p:nvSpPr>
        <p:spPr>
          <a:xfrm>
            <a:off x="1722438" y="1489075"/>
            <a:ext cx="96837" cy="93663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297" name="Rectangle 10"/>
          <p:cNvSpPr/>
          <p:nvPr/>
        </p:nvSpPr>
        <p:spPr>
          <a:xfrm>
            <a:off x="1223963" y="3963988"/>
            <a:ext cx="152400" cy="252412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298" name="Group 11"/>
          <p:cNvGrpSpPr/>
          <p:nvPr/>
        </p:nvGrpSpPr>
        <p:grpSpPr>
          <a:xfrm>
            <a:off x="1235075" y="3930650"/>
            <a:ext cx="152400" cy="323850"/>
            <a:chOff x="4260" y="9500"/>
            <a:chExt cx="91" cy="198"/>
          </a:xfrm>
        </p:grpSpPr>
        <p:sp>
          <p:nvSpPr>
            <p:cNvPr id="12373" name="Line 12"/>
            <p:cNvSpPr/>
            <p:nvPr/>
          </p:nvSpPr>
          <p:spPr>
            <a:xfrm>
              <a:off x="4260" y="9500"/>
              <a:ext cx="1" cy="198"/>
            </a:xfrm>
            <a:prstGeom prst="line">
              <a:avLst/>
            </a:prstGeom>
            <a:ln w="1905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74" name="Line 13"/>
            <p:cNvSpPr/>
            <p:nvPr/>
          </p:nvSpPr>
          <p:spPr>
            <a:xfrm>
              <a:off x="4350" y="9545"/>
              <a:ext cx="1" cy="113"/>
            </a:xfrm>
            <a:prstGeom prst="line">
              <a:avLst/>
            </a:prstGeom>
            <a:ln w="38100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299" name="Rectangle 15"/>
          <p:cNvSpPr/>
          <p:nvPr/>
        </p:nvSpPr>
        <p:spPr>
          <a:xfrm>
            <a:off x="2352675" y="3897313"/>
            <a:ext cx="301625" cy="254000"/>
          </a:xfrm>
          <a:prstGeom prst="rect">
            <a:avLst/>
          </a:prstGeom>
          <a:solidFill>
            <a:srgbClr val="FFFFFF"/>
          </a:solidFill>
          <a:ln w="9525">
            <a:noFill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0" name="Oval 16"/>
          <p:cNvSpPr/>
          <p:nvPr/>
        </p:nvSpPr>
        <p:spPr>
          <a:xfrm>
            <a:off x="2320925" y="4016375"/>
            <a:ext cx="96838" cy="9525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1" name="Oval 17"/>
          <p:cNvSpPr/>
          <p:nvPr/>
        </p:nvSpPr>
        <p:spPr>
          <a:xfrm>
            <a:off x="3040063" y="4030663"/>
            <a:ext cx="96837" cy="93662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2" name="Line 18"/>
          <p:cNvSpPr/>
          <p:nvPr/>
        </p:nvSpPr>
        <p:spPr>
          <a:xfrm flipV="1">
            <a:off x="3136900" y="4068763"/>
            <a:ext cx="2387600" cy="14287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3" name="Rectangle 19"/>
          <p:cNvSpPr/>
          <p:nvPr/>
        </p:nvSpPr>
        <p:spPr>
          <a:xfrm>
            <a:off x="3400425" y="2859088"/>
            <a:ext cx="1439863" cy="127000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4" name="Rectangle 20"/>
          <p:cNvSpPr/>
          <p:nvPr/>
        </p:nvSpPr>
        <p:spPr>
          <a:xfrm>
            <a:off x="1173163" y="2859088"/>
            <a:ext cx="687387" cy="125412"/>
          </a:xfrm>
          <a:prstGeom prst="rect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5" name="Oval 21"/>
          <p:cNvSpPr/>
          <p:nvPr/>
        </p:nvSpPr>
        <p:spPr>
          <a:xfrm>
            <a:off x="2525713" y="3282950"/>
            <a:ext cx="385762" cy="385763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6" name="Line 22"/>
          <p:cNvSpPr/>
          <p:nvPr/>
        </p:nvSpPr>
        <p:spPr>
          <a:xfrm flipV="1">
            <a:off x="2709863" y="2894013"/>
            <a:ext cx="0" cy="357187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07" name="Oval 23"/>
          <p:cNvSpPr/>
          <p:nvPr/>
        </p:nvSpPr>
        <p:spPr>
          <a:xfrm>
            <a:off x="2682875" y="2894013"/>
            <a:ext cx="53975" cy="53975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8" name="Oval 24"/>
          <p:cNvSpPr/>
          <p:nvPr/>
        </p:nvSpPr>
        <p:spPr>
          <a:xfrm>
            <a:off x="2681288" y="3863975"/>
            <a:ext cx="53975" cy="53975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09" name="Line 25"/>
          <p:cNvSpPr/>
          <p:nvPr/>
        </p:nvSpPr>
        <p:spPr>
          <a:xfrm flipV="1">
            <a:off x="2709863" y="3689350"/>
            <a:ext cx="0" cy="17462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10" name="Line 26"/>
          <p:cNvSpPr/>
          <p:nvPr/>
        </p:nvSpPr>
        <p:spPr>
          <a:xfrm>
            <a:off x="2709863" y="3903663"/>
            <a:ext cx="201612" cy="19367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11" name="Text Box 27"/>
          <p:cNvSpPr txBox="1"/>
          <p:nvPr/>
        </p:nvSpPr>
        <p:spPr>
          <a:xfrm>
            <a:off x="2497138" y="3286125"/>
            <a:ext cx="393700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endParaRPr lang="en-US" altLang="zh-CN" sz="2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2" name="Text Box 28"/>
          <p:cNvSpPr txBox="1"/>
          <p:nvPr/>
        </p:nvSpPr>
        <p:spPr>
          <a:xfrm>
            <a:off x="2474913" y="3967163"/>
            <a:ext cx="639762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dirty="0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sz="2000" baseline="-25000" dirty="0">
                <a:solidFill>
                  <a:srgbClr val="FF3399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000" baseline="-25000" dirty="0">
              <a:solidFill>
                <a:srgbClr val="FF339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3" name="Text Box 29"/>
          <p:cNvSpPr txBox="1"/>
          <p:nvPr/>
        </p:nvSpPr>
        <p:spPr>
          <a:xfrm>
            <a:off x="1792288" y="4046538"/>
            <a:ext cx="1055687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标准</a:t>
            </a:r>
            <a:endParaRPr lang="zh-CN" altLang="en-US" sz="2000" baseline="-25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2314" name="Text Box 30"/>
          <p:cNvSpPr txBox="1"/>
          <p:nvPr/>
        </p:nvSpPr>
        <p:spPr>
          <a:xfrm>
            <a:off x="2897188" y="4068763"/>
            <a:ext cx="1055687" cy="3683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未知</a:t>
            </a:r>
            <a:endParaRPr lang="zh-CN" altLang="en-US" sz="2000" baseline="-25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2315" name="Text Box 31"/>
          <p:cNvSpPr txBox="1"/>
          <p:nvPr/>
        </p:nvSpPr>
        <p:spPr>
          <a:xfrm>
            <a:off x="601663" y="3259138"/>
            <a:ext cx="1797050" cy="762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内置标准电池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  <a:p>
            <a:pPr algn="just" eaLnBrk="1" hangingPunct="1"/>
            <a:r>
              <a:rPr lang="zh-CN" altLang="en-US" sz="2000" i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000" i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=1.01863V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6" name="Text Box 32"/>
          <p:cNvSpPr txBox="1"/>
          <p:nvPr/>
        </p:nvSpPr>
        <p:spPr>
          <a:xfrm>
            <a:off x="752475" y="2481263"/>
            <a:ext cx="1858963" cy="525462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i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en-US" altLang="zh-CN" sz="2000" i="1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=101.863Ω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7" name="Text Box 33"/>
          <p:cNvSpPr txBox="1"/>
          <p:nvPr/>
        </p:nvSpPr>
        <p:spPr>
          <a:xfrm>
            <a:off x="493713" y="1955800"/>
            <a:ext cx="1858962" cy="5254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algn="just" eaLnBrk="1" hangingPunct="1"/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10.0000mA</a:t>
            </a:r>
            <a:endParaRPr lang="en-US" altLang="zh-CN" sz="2000" baseline="-25000" dirty="0">
              <a:solidFill>
                <a:srgbClr val="000066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318" name="Line 34"/>
          <p:cNvSpPr/>
          <p:nvPr/>
        </p:nvSpPr>
        <p:spPr>
          <a:xfrm>
            <a:off x="520700" y="1955800"/>
            <a:ext cx="0" cy="525463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lg" len="lg"/>
          </a:ln>
        </p:spPr>
      </p:sp>
      <p:sp>
        <p:nvSpPr>
          <p:cNvPr id="12319" name="Rectangle 35"/>
          <p:cNvSpPr/>
          <p:nvPr/>
        </p:nvSpPr>
        <p:spPr>
          <a:xfrm>
            <a:off x="1236663" y="1087438"/>
            <a:ext cx="165417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内置电源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0" name="Rectangle 36"/>
          <p:cNvSpPr/>
          <p:nvPr/>
        </p:nvSpPr>
        <p:spPr>
          <a:xfrm>
            <a:off x="3349625" y="1104900"/>
            <a:ext cx="20669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工作电流调节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1" name="Rectangle 37"/>
          <p:cNvSpPr/>
          <p:nvPr/>
        </p:nvSpPr>
        <p:spPr>
          <a:xfrm>
            <a:off x="3349625" y="2498725"/>
            <a:ext cx="170815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补偿电压调节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2" name="Rectangle 38"/>
          <p:cNvSpPr/>
          <p:nvPr/>
        </p:nvSpPr>
        <p:spPr>
          <a:xfrm>
            <a:off x="2890838" y="3300413"/>
            <a:ext cx="947737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检流</a:t>
            </a:r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323" name="Freeform 39"/>
          <p:cNvSpPr/>
          <p:nvPr/>
        </p:nvSpPr>
        <p:spPr>
          <a:xfrm>
            <a:off x="4038600" y="2944813"/>
            <a:ext cx="1377950" cy="2651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13808" y="420864506"/>
              </a:cxn>
              <a:cxn ang="0">
                <a:pos x="1344721107" y="420864506"/>
              </a:cxn>
            </a:cxnLst>
            <a:pathLst>
              <a:path w="1412" h="167">
                <a:moveTo>
                  <a:pt x="0" y="0"/>
                </a:moveTo>
                <a:lnTo>
                  <a:pt x="6" y="167"/>
                </a:lnTo>
                <a:lnTo>
                  <a:pt x="1412" y="167"/>
                </a:lnTo>
              </a:path>
            </a:pathLst>
          </a:custGeom>
          <a:noFill/>
          <a:ln w="28575" cap="flat" cmpd="sng">
            <a:solidFill>
              <a:srgbClr val="000066">
                <a:alpha val="100000"/>
              </a:srgbClr>
            </a:solidFill>
            <a:prstDash val="solid"/>
            <a:round/>
            <a:headEnd type="triangle" w="lg" len="lg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324" name="Oval 40"/>
          <p:cNvSpPr/>
          <p:nvPr/>
        </p:nvSpPr>
        <p:spPr>
          <a:xfrm>
            <a:off x="5416550" y="3160713"/>
            <a:ext cx="107950" cy="10795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25" name="Oval 41"/>
          <p:cNvSpPr/>
          <p:nvPr/>
        </p:nvSpPr>
        <p:spPr>
          <a:xfrm>
            <a:off x="5416550" y="4038600"/>
            <a:ext cx="107950" cy="107950"/>
          </a:xfrm>
          <a:prstGeom prst="ellipse">
            <a:avLst/>
          </a:prstGeom>
          <a:solidFill>
            <a:schemeClr val="bg1"/>
          </a:solidFill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2326" name="Group 52"/>
          <p:cNvGrpSpPr/>
          <p:nvPr/>
        </p:nvGrpSpPr>
        <p:grpSpPr>
          <a:xfrm>
            <a:off x="1487488" y="1636713"/>
            <a:ext cx="144462" cy="144462"/>
            <a:chOff x="1612" y="3612"/>
            <a:chExt cx="180" cy="181"/>
          </a:xfrm>
        </p:grpSpPr>
        <p:sp>
          <p:nvSpPr>
            <p:cNvPr id="12371" name="Line 53"/>
            <p:cNvSpPr/>
            <p:nvPr/>
          </p:nvSpPr>
          <p:spPr>
            <a:xfrm>
              <a:off x="1612" y="3702"/>
              <a:ext cx="180" cy="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72" name="Line 54"/>
            <p:cNvSpPr/>
            <p:nvPr/>
          </p:nvSpPr>
          <p:spPr>
            <a:xfrm flipV="1">
              <a:off x="1700" y="3612"/>
              <a:ext cx="0" cy="181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327" name="Line 58"/>
          <p:cNvSpPr/>
          <p:nvPr/>
        </p:nvSpPr>
        <p:spPr>
          <a:xfrm>
            <a:off x="1689100" y="1697038"/>
            <a:ext cx="144463" cy="0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28" name="Rectangle 59"/>
          <p:cNvSpPr/>
          <p:nvPr/>
        </p:nvSpPr>
        <p:spPr>
          <a:xfrm>
            <a:off x="5026025" y="3419475"/>
            <a:ext cx="88423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/>
            <a:r>
              <a: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rPr>
              <a:t>未知</a:t>
            </a:r>
            <a:endParaRPr lang="zh-CN" altLang="en-US" sz="2000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329" name="Line 62"/>
          <p:cNvSpPr/>
          <p:nvPr/>
        </p:nvSpPr>
        <p:spPr>
          <a:xfrm flipV="1">
            <a:off x="4038600" y="1431925"/>
            <a:ext cx="269875" cy="276225"/>
          </a:xfrm>
          <a:prstGeom prst="line">
            <a:avLst/>
          </a:prstGeom>
          <a:ln w="28575" cap="flat" cmpd="sng">
            <a:solidFill>
              <a:srgbClr val="000066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12330" name="Text Box 72"/>
          <p:cNvSpPr txBox="1"/>
          <p:nvPr/>
        </p:nvSpPr>
        <p:spPr>
          <a:xfrm>
            <a:off x="61913" y="2573338"/>
            <a:ext cx="5397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i="1" dirty="0">
                <a:solidFill>
                  <a:srgbClr val="000066"/>
                </a:solidFill>
                <a:latin typeface="Arial" panose="020B0604020202020204" pitchFamily="34" charset="0"/>
              </a:rPr>
              <a:t>Ａ</a:t>
            </a:r>
            <a:endParaRPr lang="zh-CN" altLang="en-US" i="1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2331" name="Text Box 73"/>
          <p:cNvSpPr txBox="1"/>
          <p:nvPr/>
        </p:nvSpPr>
        <p:spPr>
          <a:xfrm>
            <a:off x="2371725" y="2466975"/>
            <a:ext cx="5397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i="1" dirty="0">
                <a:solidFill>
                  <a:srgbClr val="000066"/>
                </a:solidFill>
                <a:latin typeface="Arial" panose="020B0604020202020204" pitchFamily="34" charset="0"/>
              </a:rPr>
              <a:t>Ｂ</a:t>
            </a:r>
            <a:endParaRPr lang="zh-CN" altLang="en-US" i="1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73802" name="Text Box 74"/>
          <p:cNvSpPr txBox="1"/>
          <p:nvPr/>
        </p:nvSpPr>
        <p:spPr>
          <a:xfrm>
            <a:off x="131763" y="4767263"/>
            <a:ext cx="8712200" cy="105029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lnSpc>
                <a:spcPct val="130000"/>
              </a:lnSpc>
              <a:buFont typeface="Arial" panose="020B0604020202020204" pitchFamily="34" charset="0"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3.K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接到“未知”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调节“补偿电压调节”使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BC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U</a:t>
            </a:r>
            <a:r>
              <a:rPr lang="en-US" altLang="zh-CN" sz="2400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altLang="zh-CN" sz="2400" i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en-US" altLang="zh-CN" sz="2400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F*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400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补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检流计无电流通过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333" name="Text Box 79"/>
          <p:cNvSpPr txBox="1"/>
          <p:nvPr/>
        </p:nvSpPr>
        <p:spPr>
          <a:xfrm>
            <a:off x="3589338" y="2900363"/>
            <a:ext cx="420687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en-US" altLang="zh-CN" i="1" dirty="0">
                <a:solidFill>
                  <a:srgbClr val="000066"/>
                </a:solidFill>
                <a:latin typeface="Times New Roman" panose="02020603050405020304" pitchFamily="18" charset="0"/>
              </a:rPr>
              <a:t>C</a:t>
            </a:r>
            <a:endParaRPr lang="en-US" altLang="zh-CN" i="1" dirty="0">
              <a:solidFill>
                <a:srgbClr val="00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73810" name="Rectangle 82"/>
          <p:cNvSpPr/>
          <p:nvPr/>
        </p:nvSpPr>
        <p:spPr>
          <a:xfrm>
            <a:off x="6180138" y="836613"/>
            <a:ext cx="2592387" cy="3876675"/>
          </a:xfrm>
          <a:prstGeom prst="rect">
            <a:avLst/>
          </a:prstGeom>
          <a:noFill/>
          <a:ln w="28575" cap="flat" cmpd="sng">
            <a:solidFill>
              <a:srgbClr val="336600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73819" name="Group 91"/>
          <p:cNvGrpSpPr/>
          <p:nvPr/>
        </p:nvGrpSpPr>
        <p:grpSpPr>
          <a:xfrm>
            <a:off x="6308725" y="920750"/>
            <a:ext cx="2584450" cy="3749675"/>
            <a:chOff x="3893" y="580"/>
            <a:chExt cx="1628" cy="2362"/>
          </a:xfrm>
        </p:grpSpPr>
        <p:sp>
          <p:nvSpPr>
            <p:cNvPr id="12350" name="Rectangle 48"/>
            <p:cNvSpPr/>
            <p:nvPr/>
          </p:nvSpPr>
          <p:spPr>
            <a:xfrm>
              <a:off x="4241" y="2692"/>
              <a:ext cx="10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直流稳压电源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51" name="Rectangle 42"/>
            <p:cNvSpPr/>
            <p:nvPr/>
          </p:nvSpPr>
          <p:spPr>
            <a:xfrm>
              <a:off x="4121" y="935"/>
              <a:ext cx="1302" cy="1628"/>
            </a:xfrm>
            <a:prstGeom prst="rect">
              <a:avLst/>
            </a:prstGeom>
            <a:noFill/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2" name="Rectangle 43"/>
            <p:cNvSpPr/>
            <p:nvPr/>
          </p:nvSpPr>
          <p:spPr>
            <a:xfrm>
              <a:off x="4076" y="2106"/>
              <a:ext cx="91" cy="375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3" name="Rectangle 44"/>
            <p:cNvSpPr/>
            <p:nvPr/>
          </p:nvSpPr>
          <p:spPr>
            <a:xfrm>
              <a:off x="4348" y="889"/>
              <a:ext cx="726" cy="81"/>
            </a:xfrm>
            <a:prstGeom prst="rect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4" name="Rectangle 45"/>
            <p:cNvSpPr/>
            <p:nvPr/>
          </p:nvSpPr>
          <p:spPr>
            <a:xfrm>
              <a:off x="4661" y="2463"/>
              <a:ext cx="190" cy="16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5" name="Oval 46"/>
            <p:cNvSpPr/>
            <p:nvPr/>
          </p:nvSpPr>
          <p:spPr>
            <a:xfrm>
              <a:off x="4641" y="2538"/>
              <a:ext cx="61" cy="6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56" name="Oval 47"/>
            <p:cNvSpPr/>
            <p:nvPr/>
          </p:nvSpPr>
          <p:spPr>
            <a:xfrm>
              <a:off x="4790" y="2539"/>
              <a:ext cx="61" cy="59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2357" name="Group 51"/>
            <p:cNvGrpSpPr/>
            <p:nvPr/>
          </p:nvGrpSpPr>
          <p:grpSpPr>
            <a:xfrm>
              <a:off x="4620" y="2628"/>
              <a:ext cx="91" cy="91"/>
              <a:chOff x="1612" y="3612"/>
              <a:chExt cx="180" cy="181"/>
            </a:xfrm>
          </p:grpSpPr>
          <p:sp>
            <p:nvSpPr>
              <p:cNvPr id="12369" name="Line 49"/>
              <p:cNvSpPr/>
              <p:nvPr/>
            </p:nvSpPr>
            <p:spPr>
              <a:xfrm>
                <a:off x="1612" y="3702"/>
                <a:ext cx="180" cy="0"/>
              </a:xfrm>
              <a:prstGeom prst="line">
                <a:avLst/>
              </a:prstGeom>
              <a:ln w="28575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2370" name="Line 50"/>
              <p:cNvSpPr/>
              <p:nvPr/>
            </p:nvSpPr>
            <p:spPr>
              <a:xfrm flipV="1">
                <a:off x="1700" y="3612"/>
                <a:ext cx="0" cy="181"/>
              </a:xfrm>
              <a:prstGeom prst="line">
                <a:avLst/>
              </a:prstGeom>
              <a:ln w="28575" cap="flat" cmpd="sng">
                <a:solidFill>
                  <a:srgbClr val="000066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2358" name="Line 56"/>
            <p:cNvSpPr/>
            <p:nvPr/>
          </p:nvSpPr>
          <p:spPr>
            <a:xfrm>
              <a:off x="4765" y="2675"/>
              <a:ext cx="91" cy="0"/>
            </a:xfrm>
            <a:prstGeom prst="line">
              <a:avLst/>
            </a:prstGeom>
            <a:ln w="28575" cap="flat" cmpd="sng">
              <a:solidFill>
                <a:srgbClr val="000066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59" name="Rectangle 60"/>
            <p:cNvSpPr/>
            <p:nvPr/>
          </p:nvSpPr>
          <p:spPr>
            <a:xfrm>
              <a:off x="4241" y="982"/>
              <a:ext cx="92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限流电阻箱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60" name="Line 61"/>
            <p:cNvSpPr/>
            <p:nvPr/>
          </p:nvSpPr>
          <p:spPr>
            <a:xfrm flipV="1">
              <a:off x="4620" y="838"/>
              <a:ext cx="236" cy="174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2361" name="Rectangle 63"/>
            <p:cNvSpPr/>
            <p:nvPr/>
          </p:nvSpPr>
          <p:spPr>
            <a:xfrm>
              <a:off x="4004" y="580"/>
              <a:ext cx="151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开始时置于</a:t>
              </a:r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9999.9Ω</a:t>
              </a:r>
              <a:endPara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62" name="Oval 64"/>
            <p:cNvSpPr/>
            <p:nvPr/>
          </p:nvSpPr>
          <p:spPr>
            <a:xfrm>
              <a:off x="3995" y="1418"/>
              <a:ext cx="288" cy="288"/>
            </a:xfrm>
            <a:prstGeom prst="ellipse">
              <a:avLst/>
            </a:prstGeom>
            <a:solidFill>
              <a:schemeClr val="bg1"/>
            </a:solidFill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63" name="Text Box 65"/>
            <p:cNvSpPr txBox="1"/>
            <p:nvPr/>
          </p:nvSpPr>
          <p:spPr>
            <a:xfrm>
              <a:off x="3977" y="1420"/>
              <a:ext cx="657" cy="232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just" eaLnBrk="1" hangingPunct="1"/>
              <a:r>
                <a:rPr lang="en-US" altLang="zh-CN" sz="2000" dirty="0">
                  <a:solidFill>
                    <a:srgbClr val="FF3399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mA</a:t>
              </a:r>
              <a:endParaRPr lang="en-US" altLang="zh-CN" sz="2000" dirty="0">
                <a:solidFill>
                  <a:srgbClr val="FF3399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364" name="Rectangle 66"/>
            <p:cNvSpPr/>
            <p:nvPr/>
          </p:nvSpPr>
          <p:spPr>
            <a:xfrm>
              <a:off x="4153" y="2066"/>
              <a:ext cx="797" cy="44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zh-CN" altLang="en-US" sz="2000" dirty="0">
                  <a:solidFill>
                    <a:srgbClr val="000066"/>
                  </a:solidFill>
                  <a:latin typeface="Times New Roman" panose="02020603050405020304" pitchFamily="18" charset="0"/>
                </a:rPr>
                <a:t>标准电阻</a:t>
              </a:r>
              <a:endParaRPr lang="zh-CN" altLang="en-US" sz="2000" dirty="0">
                <a:solidFill>
                  <a:srgbClr val="000066"/>
                </a:solidFill>
                <a:latin typeface="Times New Roman" panose="02020603050405020304" pitchFamily="18" charset="0"/>
              </a:endParaRPr>
            </a:p>
            <a:p>
              <a:pPr eaLnBrk="1" hangingPunct="1"/>
              <a:r>
                <a:rPr lang="en-US" altLang="zh-CN" sz="2000" dirty="0">
                  <a:solidFill>
                    <a:srgbClr val="00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100.000Ω</a:t>
              </a:r>
              <a:endPara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365" name="Text Box 80"/>
            <p:cNvSpPr txBox="1"/>
            <p:nvPr/>
          </p:nvSpPr>
          <p:spPr>
            <a:xfrm>
              <a:off x="3893" y="1732"/>
              <a:ext cx="26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E</a:t>
              </a:r>
              <a:endPara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66" name="Text Box 81"/>
            <p:cNvSpPr txBox="1"/>
            <p:nvPr/>
          </p:nvSpPr>
          <p:spPr>
            <a:xfrm>
              <a:off x="3950" y="2572"/>
              <a:ext cx="265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p>
              <a:pPr eaLnBrk="1" hangingPunct="1"/>
              <a:r>
                <a: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F</a:t>
              </a:r>
              <a:endParaRPr lang="en-US" altLang="zh-CN" i="1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67" name="Oval 85"/>
            <p:cNvSpPr/>
            <p:nvPr/>
          </p:nvSpPr>
          <p:spPr>
            <a:xfrm>
              <a:off x="4083" y="2008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68" name="Oval 86"/>
            <p:cNvSpPr/>
            <p:nvPr/>
          </p:nvSpPr>
          <p:spPr>
            <a:xfrm>
              <a:off x="4094" y="2531"/>
              <a:ext cx="70" cy="70"/>
            </a:xfrm>
            <a:prstGeom prst="ellipse">
              <a:avLst/>
            </a:prstGeom>
            <a:solidFill>
              <a:srgbClr val="FF3300"/>
            </a:solidFill>
            <a:ln w="952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  <p:grpSp>
        <p:nvGrpSpPr>
          <p:cNvPr id="73820" name="Group 92"/>
          <p:cNvGrpSpPr/>
          <p:nvPr/>
        </p:nvGrpSpPr>
        <p:grpSpPr>
          <a:xfrm>
            <a:off x="5699125" y="3092450"/>
            <a:ext cx="992188" cy="1036638"/>
            <a:chOff x="3509" y="1948"/>
            <a:chExt cx="625" cy="653"/>
          </a:xfrm>
        </p:grpSpPr>
        <p:sp>
          <p:nvSpPr>
            <p:cNvPr id="12344" name="Line 83"/>
            <p:cNvSpPr/>
            <p:nvPr/>
          </p:nvSpPr>
          <p:spPr>
            <a:xfrm>
              <a:off x="3716" y="2040"/>
              <a:ext cx="405" cy="0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45" name="Line 84"/>
            <p:cNvSpPr/>
            <p:nvPr/>
          </p:nvSpPr>
          <p:spPr>
            <a:xfrm>
              <a:off x="3716" y="2563"/>
              <a:ext cx="418" cy="3"/>
            </a:xfrm>
            <a:prstGeom prst="line">
              <a:avLst/>
            </a:prstGeom>
            <a:ln w="28575" cap="flat" cmpd="sng">
              <a:solidFill>
                <a:srgbClr val="FF3399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46" name="Oval 87"/>
            <p:cNvSpPr/>
            <p:nvPr/>
          </p:nvSpPr>
          <p:spPr>
            <a:xfrm>
              <a:off x="3646" y="2008"/>
              <a:ext cx="70" cy="70"/>
            </a:xfrm>
            <a:prstGeom prst="ellips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47" name="Oval 88"/>
            <p:cNvSpPr/>
            <p:nvPr/>
          </p:nvSpPr>
          <p:spPr>
            <a:xfrm>
              <a:off x="3646" y="2531"/>
              <a:ext cx="70" cy="70"/>
            </a:xfrm>
            <a:prstGeom prst="ellipse">
              <a:avLst/>
            </a:pr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p>
              <a:pPr eaLnBrk="1" hangingPunct="1"/>
              <a:endParaRPr lang="zh-CN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2348" name="Line 89"/>
            <p:cNvSpPr/>
            <p:nvPr/>
          </p:nvSpPr>
          <p:spPr>
            <a:xfrm flipH="1" flipV="1">
              <a:off x="3509" y="1948"/>
              <a:ext cx="159" cy="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2349" name="Line 90"/>
            <p:cNvSpPr/>
            <p:nvPr/>
          </p:nvSpPr>
          <p:spPr>
            <a:xfrm flipH="1" flipV="1">
              <a:off x="3509" y="2455"/>
              <a:ext cx="159" cy="92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</p:grpSp>
      <p:sp>
        <p:nvSpPr>
          <p:cNvPr id="12337" name="Line 93"/>
          <p:cNvSpPr/>
          <p:nvPr/>
        </p:nvSpPr>
        <p:spPr>
          <a:xfrm>
            <a:off x="5253038" y="3394075"/>
            <a:ext cx="215900" cy="0"/>
          </a:xfrm>
          <a:prstGeom prst="line">
            <a:avLst/>
          </a:prstGeom>
          <a:ln w="38100" cap="flat" cmpd="sng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38" name="Line 94"/>
          <p:cNvSpPr/>
          <p:nvPr/>
        </p:nvSpPr>
        <p:spPr>
          <a:xfrm>
            <a:off x="5249863" y="4308475"/>
            <a:ext cx="2159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39" name="Line 95"/>
          <p:cNvSpPr/>
          <p:nvPr/>
        </p:nvSpPr>
        <p:spPr>
          <a:xfrm flipH="1">
            <a:off x="5348288" y="4221163"/>
            <a:ext cx="3175" cy="193675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2340" name="Rectangle 96"/>
          <p:cNvSpPr/>
          <p:nvPr/>
        </p:nvSpPr>
        <p:spPr>
          <a:xfrm>
            <a:off x="61913" y="836613"/>
            <a:ext cx="5791200" cy="3600450"/>
          </a:xfrm>
          <a:prstGeom prst="rect">
            <a:avLst/>
          </a:prstGeom>
          <a:noFill/>
          <a:ln w="28575" cap="flat" cmpd="sng">
            <a:solidFill>
              <a:srgbClr val="33CCFF"/>
            </a:solidFill>
            <a:prstDash val="dash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2341" name="Rectangle 4"/>
          <p:cNvSpPr/>
          <p:nvPr/>
        </p:nvSpPr>
        <p:spPr>
          <a:xfrm>
            <a:off x="268288" y="125413"/>
            <a:ext cx="6526212" cy="5857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p>
            <a:pPr eaLnBrk="1" hangingPunct="1"/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 实验原理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zh-CN" altLang="en-US" sz="2400" dirty="0">
                <a:solidFill>
                  <a:srgbClr val="00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内部原理图及外部接线图</a:t>
            </a:r>
            <a:endParaRPr lang="zh-CN" altLang="en-US" sz="2400" dirty="0">
              <a:solidFill>
                <a:srgbClr val="00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27474" y="1647776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  <a:t>内部</a:t>
            </a:r>
            <a:endParaRPr kumimoji="0" lang="zh-CN" altLang="en-US" sz="4400" b="1" i="0" u="none" strike="noStrike" kern="1200" cap="none" spc="0" normalizeH="0" baseline="0" noProof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089020" y="2216647"/>
            <a:ext cx="1313180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uLnTx/>
                <a:uFillTx/>
                <a:latin typeface="Arial" panose="020B0604020202020204" pitchFamily="34" charset="0"/>
                <a:ea typeface="华文中宋" panose="02010600040101010101" pitchFamily="2" charset="-122"/>
                <a:cs typeface="+mn-cs"/>
              </a:rPr>
              <a:t>外部</a:t>
            </a:r>
            <a:endParaRPr kumimoji="0" lang="zh-CN" altLang="en-US" sz="4400" b="1" i="0" u="none" strike="noStrike" kern="1200" cap="none" spc="0" normalizeH="0" baseline="0" noProof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uLnTx/>
              <a:uFillTx/>
              <a:latin typeface="Arial" panose="020B0604020202020204" pitchFamily="34" charset="0"/>
              <a:ea typeface="华文中宋" panose="02010600040101010101" pitchFamily="2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3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3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3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02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8994,&quot;width&quot;:13130}"/>
</p:tagLst>
</file>

<file path=ppt/tags/tag2.xml><?xml version="1.0" encoding="utf-8"?>
<p:tagLst xmlns:p="http://schemas.openxmlformats.org/presentationml/2006/main">
  <p:tag name="KSO_WM_UNIT_PLACING_PICTURE_USER_VIEWPORT" val="{&quot;height&quot;:8157,&quot;width&quot;:8937}"/>
</p:tagLst>
</file>

<file path=ppt/tags/tag3.xml><?xml version="1.0" encoding="utf-8"?>
<p:tagLst xmlns:p="http://schemas.openxmlformats.org/presentationml/2006/main">
  <p:tag name="KSO_WM_UNIT_TABLE_BEAUTIFY" val="smartTable{e8e69bb7-4677-4a7a-9a38-8a3d57c511a0}"/>
</p:tagLst>
</file>

<file path=ppt/tags/tag4.xml><?xml version="1.0" encoding="utf-8"?>
<p:tagLst xmlns:p="http://schemas.openxmlformats.org/presentationml/2006/main">
  <p:tag name="KSO_WM_UNIT_PLACING_PICTURE_USER_VIEWPORT" val="{&quot;height&quot;:10965,&quot;width&quot;:13515}"/>
</p:tagLst>
</file>

<file path=ppt/tags/tag5.xml><?xml version="1.0" encoding="utf-8"?>
<p:tagLst xmlns:p="http://schemas.openxmlformats.org/presentationml/2006/main">
  <p:tag name="COMMONDATA" val="eyJoZGlkIjoiZGE3Y2I3OTRlNTA1NjUwZGY1NGI3NTM4NWZhMGI4N2IifQ=="/>
  <p:tag name="KSO_WPP_MARK_KEY" val="e6e72051-2a00-42ac-9298-8d6d3063f0a7"/>
</p:tagLst>
</file>

<file path=ppt/theme/theme1.xml><?xml version="1.0" encoding="utf-8"?>
<a:theme xmlns:a="http://schemas.openxmlformats.org/drawingml/2006/main" name="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古瓶荷花">
  <a:themeElements>
    <a:clrScheme name="古瓶荷花 1">
      <a:dk1>
        <a:srgbClr val="0033CC"/>
      </a:dk1>
      <a:lt1>
        <a:srgbClr val="FFFFFF"/>
      </a:lt1>
      <a:dk2>
        <a:srgbClr val="007572"/>
      </a:dk2>
      <a:lt2>
        <a:srgbClr val="C0C0C0"/>
      </a:lt2>
      <a:accent1>
        <a:srgbClr val="CCECFF"/>
      </a:accent1>
      <a:accent2>
        <a:srgbClr val="3399FF"/>
      </a:accent2>
      <a:accent3>
        <a:srgbClr val="FFFFFF"/>
      </a:accent3>
      <a:accent4>
        <a:srgbClr val="002AAE"/>
      </a:accent4>
      <a:accent5>
        <a:srgbClr val="E2F4FF"/>
      </a:accent5>
      <a:accent6>
        <a:srgbClr val="2D8AE7"/>
      </a:accent6>
      <a:hlink>
        <a:srgbClr val="CC0066"/>
      </a:hlink>
      <a:folHlink>
        <a:srgbClr val="7D7DA9"/>
      </a:folHlink>
    </a:clrScheme>
    <a:fontScheme name="古瓶荷花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古瓶荷花 1">
        <a:dk1>
          <a:srgbClr val="0033CC"/>
        </a:dk1>
        <a:lt1>
          <a:srgbClr val="FFFFFF"/>
        </a:lt1>
        <a:dk2>
          <a:srgbClr val="007572"/>
        </a:dk2>
        <a:lt2>
          <a:srgbClr val="C0C0C0"/>
        </a:lt2>
        <a:accent1>
          <a:srgbClr val="CCECFF"/>
        </a:accent1>
        <a:accent2>
          <a:srgbClr val="3399FF"/>
        </a:accent2>
        <a:accent3>
          <a:srgbClr val="FFFFFF"/>
        </a:accent3>
        <a:accent4>
          <a:srgbClr val="002AAE"/>
        </a:accent4>
        <a:accent5>
          <a:srgbClr val="E2F4FF"/>
        </a:accent5>
        <a:accent6>
          <a:srgbClr val="2D8AE7"/>
        </a:accent6>
        <a:hlink>
          <a:srgbClr val="CC0066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2">
        <a:dk1>
          <a:srgbClr val="007A77"/>
        </a:dk1>
        <a:lt1>
          <a:srgbClr val="EFF6EE"/>
        </a:lt1>
        <a:dk2>
          <a:srgbClr val="0066CC"/>
        </a:dk2>
        <a:lt2>
          <a:srgbClr val="C0C0C0"/>
        </a:lt2>
        <a:accent1>
          <a:srgbClr val="E7EEE6"/>
        </a:accent1>
        <a:accent2>
          <a:srgbClr val="FF9933"/>
        </a:accent2>
        <a:accent3>
          <a:srgbClr val="F6FAF5"/>
        </a:accent3>
        <a:accent4>
          <a:srgbClr val="006765"/>
        </a:accent4>
        <a:accent5>
          <a:srgbClr val="F1F5F0"/>
        </a:accent5>
        <a:accent6>
          <a:srgbClr val="E78A2D"/>
        </a:accent6>
        <a:hlink>
          <a:srgbClr val="636395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3">
        <a:dk1>
          <a:srgbClr val="000000"/>
        </a:dk1>
        <a:lt1>
          <a:srgbClr val="CCFFCC"/>
        </a:lt1>
        <a:dk2>
          <a:srgbClr val="E88A00"/>
        </a:dk2>
        <a:lt2>
          <a:srgbClr val="C0C0C0"/>
        </a:lt2>
        <a:accent1>
          <a:srgbClr val="CCECFF"/>
        </a:accent1>
        <a:accent2>
          <a:srgbClr val="336600"/>
        </a:accent2>
        <a:accent3>
          <a:srgbClr val="E2FFE2"/>
        </a:accent3>
        <a:accent4>
          <a:srgbClr val="000000"/>
        </a:accent4>
        <a:accent5>
          <a:srgbClr val="E2F4FF"/>
        </a:accent5>
        <a:accent6>
          <a:srgbClr val="2D5C00"/>
        </a:accent6>
        <a:hlink>
          <a:srgbClr val="3333CC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4">
        <a:dk1>
          <a:srgbClr val="000000"/>
        </a:dk1>
        <a:lt1>
          <a:srgbClr val="FFFFCC"/>
        </a:lt1>
        <a:dk2>
          <a:srgbClr val="CC3300"/>
        </a:dk2>
        <a:lt2>
          <a:srgbClr val="C0C0C0"/>
        </a:lt2>
        <a:accent1>
          <a:srgbClr val="FFFFCC"/>
        </a:accent1>
        <a:accent2>
          <a:srgbClr val="339933"/>
        </a:accent2>
        <a:accent3>
          <a:srgbClr val="FFFFE2"/>
        </a:accent3>
        <a:accent4>
          <a:srgbClr val="000000"/>
        </a:accent4>
        <a:accent5>
          <a:srgbClr val="FFFFE2"/>
        </a:accent5>
        <a:accent6>
          <a:srgbClr val="2D8A2D"/>
        </a:accent6>
        <a:hlink>
          <a:srgbClr val="0066FF"/>
        </a:hlink>
        <a:folHlink>
          <a:srgbClr val="6F6F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5">
        <a:dk1>
          <a:srgbClr val="636395"/>
        </a:dk1>
        <a:lt1>
          <a:srgbClr val="FFE2C5"/>
        </a:lt1>
        <a:dk2>
          <a:srgbClr val="000000"/>
        </a:dk2>
        <a:lt2>
          <a:srgbClr val="C0C0C0"/>
        </a:lt2>
        <a:accent1>
          <a:srgbClr val="FFE1E1"/>
        </a:accent1>
        <a:accent2>
          <a:srgbClr val="FF9933"/>
        </a:accent2>
        <a:accent3>
          <a:srgbClr val="FFEEDF"/>
        </a:accent3>
        <a:accent4>
          <a:srgbClr val="53537E"/>
        </a:accent4>
        <a:accent5>
          <a:srgbClr val="FFEEEE"/>
        </a:accent5>
        <a:accent6>
          <a:srgbClr val="E78A2D"/>
        </a:accent6>
        <a:hlink>
          <a:srgbClr val="008080"/>
        </a:hlink>
        <a:folHlink>
          <a:srgbClr val="33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6">
        <a:dk1>
          <a:srgbClr val="626292"/>
        </a:dk1>
        <a:lt1>
          <a:srgbClr val="CCECFF"/>
        </a:lt1>
        <a:dk2>
          <a:srgbClr val="3333CC"/>
        </a:dk2>
        <a:lt2>
          <a:srgbClr val="C0C0C0"/>
        </a:lt2>
        <a:accent1>
          <a:srgbClr val="D9F1FF"/>
        </a:accent1>
        <a:accent2>
          <a:srgbClr val="FF9900"/>
        </a:accent2>
        <a:accent3>
          <a:srgbClr val="E2F4FF"/>
        </a:accent3>
        <a:accent4>
          <a:srgbClr val="53537C"/>
        </a:accent4>
        <a:accent5>
          <a:srgbClr val="E9F7FF"/>
        </a:accent5>
        <a:accent6>
          <a:srgbClr val="E78A00"/>
        </a:accent6>
        <a:hlink>
          <a:srgbClr val="CC0066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7">
        <a:dk1>
          <a:srgbClr val="0066CC"/>
        </a:dk1>
        <a:lt1>
          <a:srgbClr val="FFE1E1"/>
        </a:lt1>
        <a:dk2>
          <a:srgbClr val="006600"/>
        </a:dk2>
        <a:lt2>
          <a:srgbClr val="C0C0C0"/>
        </a:lt2>
        <a:accent1>
          <a:srgbClr val="FFFFCC"/>
        </a:accent1>
        <a:accent2>
          <a:srgbClr val="009999"/>
        </a:accent2>
        <a:accent3>
          <a:srgbClr val="FFEEEE"/>
        </a:accent3>
        <a:accent4>
          <a:srgbClr val="0056AE"/>
        </a:accent4>
        <a:accent5>
          <a:srgbClr val="FFFFE2"/>
        </a:accent5>
        <a:accent6>
          <a:srgbClr val="008A8A"/>
        </a:accent6>
        <a:hlink>
          <a:srgbClr val="EC0000"/>
        </a:hlink>
        <a:folHlink>
          <a:srgbClr val="00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古瓶荷花 8">
        <a:dk1>
          <a:srgbClr val="292929"/>
        </a:dk1>
        <a:lt1>
          <a:srgbClr val="DDDDDD"/>
        </a:lt1>
        <a:dk2>
          <a:srgbClr val="0066CC"/>
        </a:dk2>
        <a:lt2>
          <a:srgbClr val="B2B2B2"/>
        </a:lt2>
        <a:accent1>
          <a:srgbClr val="CACADC"/>
        </a:accent1>
        <a:accent2>
          <a:srgbClr val="FFCC00"/>
        </a:accent2>
        <a:accent3>
          <a:srgbClr val="EBEBEB"/>
        </a:accent3>
        <a:accent4>
          <a:srgbClr val="212121"/>
        </a:accent4>
        <a:accent5>
          <a:srgbClr val="E1E1EB"/>
        </a:accent5>
        <a:accent6>
          <a:srgbClr val="E7B900"/>
        </a:accent6>
        <a:hlink>
          <a:srgbClr val="008080"/>
        </a:hlink>
        <a:folHlink>
          <a:srgbClr val="7D7DA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1792</Words>
  <Application>WPS 演示</Application>
  <PresentationFormat>全屏显示(4:3)</PresentationFormat>
  <Paragraphs>463</Paragraphs>
  <Slides>15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15</vt:i4>
      </vt:variant>
      <vt:variant>
        <vt:lpstr>幻灯片标题</vt:lpstr>
      </vt:variant>
      <vt:variant>
        <vt:i4>15</vt:i4>
      </vt:variant>
    </vt:vector>
  </HeadingPairs>
  <TitlesOfParts>
    <vt:vector size="46" baseType="lpstr">
      <vt:lpstr>Arial</vt:lpstr>
      <vt:lpstr>宋体</vt:lpstr>
      <vt:lpstr>Wingdings</vt:lpstr>
      <vt:lpstr>华文中宋</vt:lpstr>
      <vt:lpstr>Times New Roman</vt:lpstr>
      <vt:lpstr>华文隶书</vt:lpstr>
      <vt:lpstr>微软雅黑</vt:lpstr>
      <vt:lpstr>华文楷体</vt:lpstr>
      <vt:lpstr>黑体</vt:lpstr>
      <vt:lpstr>仿宋_GB2312</vt:lpstr>
      <vt:lpstr>仿宋</vt:lpstr>
      <vt:lpstr>Tahoma</vt:lpstr>
      <vt:lpstr>Arial Unicode MS</vt:lpstr>
      <vt:lpstr>等线</vt:lpstr>
      <vt:lpstr>古瓶荷花</vt:lpstr>
      <vt:lpstr>1_古瓶荷花</vt:lpstr>
      <vt:lpstr>Equation.3</vt:lpstr>
      <vt:lpstr>Equation.DSMT4</vt:lpstr>
      <vt:lpstr>Equation.DSMT4</vt:lpstr>
      <vt:lpstr>Paint.Picture</vt:lpstr>
      <vt:lpstr>Paint.Picture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Visio.Drawing.11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大学物理实验</dc:title>
  <dc:creator>User</dc:creator>
  <cp:lastModifiedBy>王光辉</cp:lastModifiedBy>
  <cp:revision>67</cp:revision>
  <dcterms:created xsi:type="dcterms:W3CDTF">2007-03-01T02:00:00Z</dcterms:created>
  <dcterms:modified xsi:type="dcterms:W3CDTF">2023-04-14T02:12:27Z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6A20093D85F546759A2EE5B41F5BA47E</vt:lpwstr>
  </property>
  <property fmtid="{D5CDD505-2E9C-101B-9397-08002B2CF9AE}" pid="3" name="KSOProductBuildVer">
    <vt:lpwstr>2052-11.1.0.13020</vt:lpwstr>
  </property>
</Properties>
</file>